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Barlow ExtraLight"/>
      <p:regular r:id="rId45"/>
      <p:bold r:id="rId46"/>
      <p:italic r:id="rId47"/>
      <p:boldItalic r:id="rId48"/>
    </p:embeddedFont>
    <p:embeddedFont>
      <p:font typeface="Hepta Slab Medium"/>
      <p:regular r:id="rId49"/>
      <p:bold r:id="rId50"/>
    </p:embeddedFont>
    <p:embeddedFont>
      <p:font typeface="Hepta Slab Light"/>
      <p:regular r:id="rId51"/>
      <p:bold r:id="rId52"/>
    </p:embeddedFont>
    <p:embeddedFont>
      <p:font typeface="Hepta Slab"/>
      <p:regular r:id="rId53"/>
      <p:bold r:id="rId54"/>
    </p:embeddedFont>
    <p:embeddedFont>
      <p:font typeface="Barlow Medium"/>
      <p:regular r:id="rId55"/>
      <p:bold r:id="rId56"/>
      <p:italic r:id="rId57"/>
      <p:boldItalic r:id="rId58"/>
    </p:embeddedFont>
    <p:embeddedFont>
      <p:font typeface="Barlow Light"/>
      <p:regular r:id="rId59"/>
      <p:bold r:id="rId60"/>
      <p:italic r:id="rId61"/>
      <p:boldItalic r:id="rId62"/>
    </p:embeddedFont>
    <p:embeddedFont>
      <p:font typeface="Barlow"/>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5D49A2-1003-4472-A5C4-053678380F53}">
  <a:tblStyle styleId="{CA5D49A2-1003-4472-A5C4-053678380F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BarlowExtraLight-bold.fntdata"/><Relationship Id="rId45" Type="http://schemas.openxmlformats.org/officeDocument/2006/relationships/font" Target="fonts/BarlowExtra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BarlowExtraLight-boldItalic.fntdata"/><Relationship Id="rId47" Type="http://schemas.openxmlformats.org/officeDocument/2006/relationships/font" Target="fonts/BarlowExtraLight-italic.fntdata"/><Relationship Id="rId49" Type="http://schemas.openxmlformats.org/officeDocument/2006/relationships/font" Target="fonts/HeptaSlab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BarlowLight-boldItalic.fntdata"/><Relationship Id="rId61" Type="http://schemas.openxmlformats.org/officeDocument/2006/relationships/font" Target="fonts/BarlowLight-italic.fntdata"/><Relationship Id="rId20" Type="http://schemas.openxmlformats.org/officeDocument/2006/relationships/slide" Target="slides/slide14.xml"/><Relationship Id="rId64" Type="http://schemas.openxmlformats.org/officeDocument/2006/relationships/font" Target="fonts/Barlow-bold.fntdata"/><Relationship Id="rId63" Type="http://schemas.openxmlformats.org/officeDocument/2006/relationships/font" Target="fonts/Barlow-regular.fntdata"/><Relationship Id="rId22" Type="http://schemas.openxmlformats.org/officeDocument/2006/relationships/slide" Target="slides/slide16.xml"/><Relationship Id="rId66" Type="http://schemas.openxmlformats.org/officeDocument/2006/relationships/font" Target="fonts/Barlow-boldItalic.fntdata"/><Relationship Id="rId21" Type="http://schemas.openxmlformats.org/officeDocument/2006/relationships/slide" Target="slides/slide15.xml"/><Relationship Id="rId65" Type="http://schemas.openxmlformats.org/officeDocument/2006/relationships/font" Target="fonts/Barlow-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BarlowLight-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ptaSlabLight-regular.fntdata"/><Relationship Id="rId50" Type="http://schemas.openxmlformats.org/officeDocument/2006/relationships/font" Target="fonts/HeptaSlabMedium-bold.fntdata"/><Relationship Id="rId53" Type="http://schemas.openxmlformats.org/officeDocument/2006/relationships/font" Target="fonts/HeptaSlab-regular.fntdata"/><Relationship Id="rId52" Type="http://schemas.openxmlformats.org/officeDocument/2006/relationships/font" Target="fonts/HeptaSlabLight-bold.fntdata"/><Relationship Id="rId11" Type="http://schemas.openxmlformats.org/officeDocument/2006/relationships/slide" Target="slides/slide5.xml"/><Relationship Id="rId55" Type="http://schemas.openxmlformats.org/officeDocument/2006/relationships/font" Target="fonts/BarlowMedium-regular.fntdata"/><Relationship Id="rId10" Type="http://schemas.openxmlformats.org/officeDocument/2006/relationships/slide" Target="slides/slide4.xml"/><Relationship Id="rId54" Type="http://schemas.openxmlformats.org/officeDocument/2006/relationships/font" Target="fonts/HeptaSlab-bold.fntdata"/><Relationship Id="rId13" Type="http://schemas.openxmlformats.org/officeDocument/2006/relationships/slide" Target="slides/slide7.xml"/><Relationship Id="rId57" Type="http://schemas.openxmlformats.org/officeDocument/2006/relationships/font" Target="fonts/BarlowMedium-italic.fntdata"/><Relationship Id="rId12" Type="http://schemas.openxmlformats.org/officeDocument/2006/relationships/slide" Target="slides/slide6.xml"/><Relationship Id="rId56" Type="http://schemas.openxmlformats.org/officeDocument/2006/relationships/font" Target="fonts/BarlowMedium-bold.fntdata"/><Relationship Id="rId15" Type="http://schemas.openxmlformats.org/officeDocument/2006/relationships/slide" Target="slides/slide9.xml"/><Relationship Id="rId59" Type="http://schemas.openxmlformats.org/officeDocument/2006/relationships/font" Target="fonts/BarlowLight-regular.fntdata"/><Relationship Id="rId14" Type="http://schemas.openxmlformats.org/officeDocument/2006/relationships/slide" Target="slides/slide8.xml"/><Relationship Id="rId58" Type="http://schemas.openxmlformats.org/officeDocument/2006/relationships/font" Target="fonts/Barlow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40d76794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40d76794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e4df62b2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e4df62b2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4e4df62b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4e4df62b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e5d56e4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4e5d56e4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4e462f03e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4e462f03e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Thank you for your attention! We are happy to take any questions.</a:t>
            </a:r>
            <a:endParaRPr>
              <a:solidFill>
                <a:schemeClr val="dk1"/>
              </a:solidFill>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40d76794bd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40d76794bd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0d76794b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40d76794b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40d76794bd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40d76794bd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40d76794bd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40d76794bd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40d76794bd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40d76794bd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40d76794bd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40d76794bd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dff29ade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4dff29ad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40d76794bd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40d76794bd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40d76794bd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40d76794bd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4dff29ade6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4dff29ade6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4dff29ade6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4dff29ade6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40d76794bd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40d76794bd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40d76794bd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40d76794bd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40f834224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40f83422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40d76794bd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40d76794bd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summarize what Yinhao has introduced, this paper have give us some </a:t>
            </a:r>
            <a:r>
              <a:rPr lang="en"/>
              <a:t>inspiration</a:t>
            </a:r>
            <a:r>
              <a:rPr lang="en"/>
              <a:t> on </a:t>
            </a:r>
            <a:r>
              <a:rPr lang="en"/>
              <a:t>how to generate high resolution images by fusion overlap patches together. And we can say this is a kind of s</a:t>
            </a:r>
            <a:r>
              <a:rPr lang="en"/>
              <a:t>patial</a:t>
            </a:r>
            <a:r>
              <a:rPr lang="en"/>
              <a:t> fusion.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other hand, we can also follow the same pipelin</a:t>
            </a:r>
            <a:r>
              <a:rPr lang="en"/>
              <a:t>e and change the dimension of the fusion. For example, in the paper, the author also introduce another downstream tasks, which is the region based text2 image generation. In the task, we are trying to fuse the semantic region together and create high quality images that have the desired content in each specific region. So, I would call it semantic fusion.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40d76794bd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40d76794bd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introducing what is region based text2image generation.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a:t>
            </a:r>
            <a:r>
              <a:rPr lang="en"/>
              <a:t>type of generative tasks, we need to provide both text instructions and precise masks as a prior to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paper, Multidiffusion requires more strict input, we need separate masks and text prompt for each foreground objects and background.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 per/ de</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40d76794bd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40d76794bd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multidiffusion deal with this tasks without any training?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each </a:t>
            </a:r>
            <a:r>
              <a:rPr lang="en"/>
              <a:t>denoising</a:t>
            </a:r>
            <a:r>
              <a:rPr lang="en"/>
              <a:t> steps, we are following </a:t>
            </a:r>
            <a:r>
              <a:rPr lang="en"/>
              <a:t>standard</a:t>
            </a:r>
            <a:r>
              <a:rPr lang="en"/>
              <a:t> diffusion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use SD with the a specific text prompt to </a:t>
            </a:r>
            <a:r>
              <a:rPr lang="en"/>
              <a:t>predict toward text </a:t>
            </a:r>
            <a:r>
              <a:rPr lang="en"/>
              <a:t>guidance. For example…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use SD in parallel for each foreground objects and background separately. Then we will have 3 denoised latent embedding that are guidenced by different text prompt.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we use masks and doing weighted average for each branch to fuse the latent space together.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very similar to what yinhao have introduced in paronma. Instead of use SD to generate different patches and fuse them together by averaging, here We use SD to generative different objects and background  and fuse them together by weighted masks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4e462f03e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4e462f03e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40d76794bd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40d76794bd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But there is the problem with this pipeline. We can see from this example, </a:t>
            </a:r>
            <a:r>
              <a:rPr lang="en">
                <a:solidFill>
                  <a:schemeClr val="dk1"/>
                </a:solidFill>
              </a:rPr>
              <a:t>when</a:t>
            </a:r>
            <a:r>
              <a:rPr lang="en">
                <a:solidFill>
                  <a:schemeClr val="dk1"/>
                </a:solidFill>
              </a:rPr>
              <a:t> the </a:t>
            </a:r>
            <a:r>
              <a:rPr lang="en">
                <a:solidFill>
                  <a:schemeClr val="dk1"/>
                </a:solidFill>
              </a:rPr>
              <a:t>front ground text prompt is a glass of sparkling wine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background prompt is a wooden table. We can see the results that the model successfully generates the glass in some location inside the mask but does not have the precise layout as the desired.</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is because the masks constraints are used after the SD denoise step to fuse the latent space together and there are no strong guarantee that SD denoise step will follow the shape of the mask because the SD only take the text prompt as input.</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highlight>
                  <a:srgbClr val="9E9E9E"/>
                </a:highlight>
              </a:rPr>
              <a:t>So, here is the question, how to predict Semantic noises with strong masks boundary?</a:t>
            </a:r>
            <a:endParaRPr>
              <a:solidFill>
                <a:schemeClr val="dk1"/>
              </a:solidFill>
              <a:highlight>
                <a:srgbClr val="9E9E9E"/>
              </a:highlight>
            </a:endParaRPr>
          </a:p>
          <a:p>
            <a:pPr indent="0" lvl="0" marL="0" rtl="0" algn="l">
              <a:lnSpc>
                <a:spcPct val="115000"/>
              </a:lnSpc>
              <a:spcBef>
                <a:spcPts val="1200"/>
              </a:spcBef>
              <a:spcAft>
                <a:spcPts val="0"/>
              </a:spcAft>
              <a:buNone/>
            </a:pPr>
            <a:r>
              <a:rPr lang="en">
                <a:solidFill>
                  <a:schemeClr val="dk1"/>
                </a:solidFill>
              </a:rPr>
              <a:t>In this paper, the author introduce a bootstrapping phase during the denosie step to have the object stay close to the tight mask.</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Why Bootstrapping?</a:t>
            </a:r>
            <a:endParaRPr b="1">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Ensures both </a:t>
            </a:r>
            <a:r>
              <a:rPr b="1" lang="en">
                <a:solidFill>
                  <a:schemeClr val="dk1"/>
                </a:solidFill>
              </a:rPr>
              <a:t>global layout consistency</a:t>
            </a:r>
            <a:r>
              <a:rPr lang="en">
                <a:solidFill>
                  <a:schemeClr val="dk1"/>
                </a:solidFill>
              </a:rPr>
              <a:t> and </a:t>
            </a:r>
            <a:r>
              <a:rPr b="1" lang="en">
                <a:solidFill>
                  <a:schemeClr val="dk1"/>
                </a:solidFill>
              </a:rPr>
              <a:t>local region accuracy</a:t>
            </a:r>
            <a:r>
              <a:rPr lang="en">
                <a:solidFill>
                  <a:schemeClr val="dk1"/>
                </a:solidFill>
              </a:rPr>
              <a:t> in diffusion models.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	Prevents early-stage </a:t>
            </a:r>
            <a:r>
              <a:rPr b="1" lang="en">
                <a:solidFill>
                  <a:schemeClr val="dk1"/>
                </a:solidFill>
              </a:rPr>
              <a:t>mask constraints</a:t>
            </a:r>
            <a:r>
              <a:rPr lang="en">
                <a:solidFill>
                  <a:schemeClr val="dk1"/>
                </a:solidFill>
              </a:rPr>
              <a:t> from disrupting natural image structure.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	Helps </a:t>
            </a:r>
            <a:r>
              <a:rPr b="1" lang="en">
                <a:solidFill>
                  <a:schemeClr val="dk1"/>
                </a:solidFill>
              </a:rPr>
              <a:t>mask-guided generation</a:t>
            </a:r>
            <a:r>
              <a:rPr lang="en">
                <a:solidFill>
                  <a:schemeClr val="dk1"/>
                </a:solidFill>
              </a:rPr>
              <a:t> align better with prompts.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40d76794bd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40d76794bd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Here is how the </a:t>
            </a:r>
            <a:r>
              <a:rPr b="1" lang="en">
                <a:solidFill>
                  <a:schemeClr val="dk1"/>
                </a:solidFill>
              </a:rPr>
              <a:t>bootstrapping</a:t>
            </a:r>
            <a:r>
              <a:rPr b="1" lang="en">
                <a:solidFill>
                  <a:schemeClr val="dk1"/>
                </a:solidFill>
              </a:rPr>
              <a:t> works.</a:t>
            </a:r>
            <a:endParaRPr b="1">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During the denoise process, we have a hyperparameter T_init, this is the time when we are switch to bootstrapping phase.</a:t>
            </a:r>
            <a:endParaRPr b="1">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Before T_init, the denoise step is </a:t>
            </a:r>
            <a:r>
              <a:rPr b="1" lang="en">
                <a:solidFill>
                  <a:schemeClr val="dk1"/>
                </a:solidFill>
              </a:rPr>
              <a:t>straightforward</a:t>
            </a:r>
            <a:r>
              <a:rPr b="1" lang="en">
                <a:solidFill>
                  <a:schemeClr val="dk1"/>
                </a:solidFill>
              </a:rPr>
              <a:t>, just with the </a:t>
            </a:r>
            <a:r>
              <a:rPr b="1" lang="en">
                <a:solidFill>
                  <a:schemeClr val="dk1"/>
                </a:solidFill>
              </a:rPr>
              <a:t>current</a:t>
            </a:r>
            <a:r>
              <a:rPr b="1" lang="en">
                <a:solidFill>
                  <a:schemeClr val="dk1"/>
                </a:solidFill>
              </a:rPr>
              <a:t> latent </a:t>
            </a:r>
            <a:r>
              <a:rPr b="1" lang="en">
                <a:solidFill>
                  <a:schemeClr val="dk1"/>
                </a:solidFill>
              </a:rPr>
              <a:t>embedding</a:t>
            </a:r>
            <a:r>
              <a:rPr b="1" lang="en">
                <a:solidFill>
                  <a:schemeClr val="dk1"/>
                </a:solidFill>
              </a:rPr>
              <a:t> and the text prompt.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After T_init, we will use mask to query </a:t>
            </a:r>
            <a:r>
              <a:rPr b="1" lang="en">
                <a:solidFill>
                  <a:schemeClr val="dk1"/>
                </a:solidFill>
              </a:rPr>
              <a:t>original latent embedding and</a:t>
            </a:r>
            <a:r>
              <a:rPr b="1" lang="en">
                <a:solidFill>
                  <a:schemeClr val="dk1"/>
                </a:solidFill>
              </a:rPr>
              <a:t> replace the background of the </a:t>
            </a:r>
            <a:r>
              <a:rPr b="1" lang="en">
                <a:solidFill>
                  <a:schemeClr val="dk1"/>
                </a:solidFill>
              </a:rPr>
              <a:t>original</a:t>
            </a:r>
            <a:r>
              <a:rPr b="1" lang="en">
                <a:solidFill>
                  <a:schemeClr val="dk1"/>
                </a:solidFill>
              </a:rPr>
              <a:t> embedding with a random background. And we are denoising on this new </a:t>
            </a:r>
            <a:r>
              <a:rPr b="1" lang="en">
                <a:solidFill>
                  <a:schemeClr val="dk1"/>
                </a:solidFill>
              </a:rPr>
              <a:t>latent</a:t>
            </a:r>
            <a:r>
              <a:rPr b="1" lang="en">
                <a:solidFill>
                  <a:schemeClr val="dk1"/>
                </a:solidFill>
              </a:rPr>
              <a:t> space. In this way, we are give strong geometry prior to the SD to </a:t>
            </a:r>
            <a:r>
              <a:rPr b="1" lang="en">
                <a:solidFill>
                  <a:schemeClr val="dk1"/>
                </a:solidFill>
              </a:rPr>
              <a:t>control</a:t>
            </a:r>
            <a:r>
              <a:rPr b="1" lang="en">
                <a:solidFill>
                  <a:schemeClr val="dk1"/>
                </a:solidFill>
              </a:rPr>
              <a:t> the generation process.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40d76794bd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40d76794bd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t>
            </a:r>
            <a:r>
              <a:rPr lang="en"/>
              <a:t>understand why bootstrapping works. We have done a experiment. We provide the model with a simple mask and prompt. Where the fg mask … the bg mask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the results of how different T_init affects generated images.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As you can see, when Tinit is 0, we are starting to add layout constraint and make the SD focus on the region very early, the model can not consider the full context in the image. This have showed unsmooth transite between the boundary and unnatural image structure. For Tinit is at the end of denoise step, we can see the content does not follow tights mask and that is because for Diffision models. the layout tent to be determined early on the diffusion process, if there is no strong guidance on the geometry layout in the early stage, it is very difficult to fix it in latter process.</a:t>
            </a:r>
            <a:endParaRPr b="1">
              <a:solidFill>
                <a:schemeClr val="dk1"/>
              </a:solidFill>
            </a:endParaRPr>
          </a:p>
          <a:p>
            <a:pPr indent="0" lvl="0" marL="0" rtl="0" algn="l">
              <a:spcBef>
                <a:spcPts val="0"/>
              </a:spcBef>
              <a:spcAft>
                <a:spcPts val="0"/>
              </a:spcAft>
              <a:buNone/>
            </a:pPr>
            <a:r>
              <a:rPr b="1" lang="en">
                <a:solidFill>
                  <a:schemeClr val="dk1"/>
                </a:solidFill>
              </a:rPr>
              <a:t>So we can see, we we set Tinit to 20, it shows a good results where we have good layout and natural connection between front ground and background.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There is a tradeoff here control by Tinti, which is the balance between the global layout consistency and the local region accuracy.</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40d76794bd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40d76794bd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paper, the author have shown two </a:t>
            </a:r>
            <a:r>
              <a:rPr lang="en"/>
              <a:t>downstream</a:t>
            </a:r>
            <a:r>
              <a:rPr lang="en"/>
              <a:t> tasks for the </a:t>
            </a:r>
            <a:r>
              <a:rPr lang="en"/>
              <a:t>proposed</a:t>
            </a:r>
            <a:r>
              <a:rPr lang="en"/>
              <a:t> </a:t>
            </a:r>
            <a:r>
              <a:rPr lang="en"/>
              <a:t>paradigm: the panorama and the region based text2img generation. In the their future work, they talk about combine these two tasks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also do some experiment to see how good the model on panorama with region control. This require the model to fusion the patches both in spatial and semantic level, which increase a lot of complexity.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40d76794bd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40d76794bd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test it with a sample prompt: a stadium </a:t>
            </a:r>
            <a:r>
              <a:rPr lang="en"/>
              <a:t>holding</a:t>
            </a:r>
            <a:r>
              <a:rPr lang="en"/>
              <a:t> a soccer game, full of people.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results of only panorama.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t>resolution</a:t>
            </a:r>
            <a:r>
              <a:rPr lang="en"/>
              <a:t> is 512 x2048.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green field shape is </a:t>
            </a:r>
            <a:r>
              <a:rPr lang="en"/>
              <a:t>connected</a:t>
            </a:r>
            <a:r>
              <a:rPr lang="en"/>
              <a:t> but does not make any sense in </a:t>
            </a:r>
            <a:r>
              <a:rPr lang="en"/>
              <a:t>semantically</a:t>
            </a:r>
            <a:r>
              <a:rPr lang="en"/>
              <a:t> level. The green field should be a rectangle but it is not.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40d76794bd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40d76794b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reason?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is because for each of the patches, we generate them using the same text and there are not geometry </a:t>
            </a:r>
            <a:r>
              <a:rPr lang="en"/>
              <a:t>constraint</a:t>
            </a:r>
            <a:r>
              <a:rPr lang="en"/>
              <a:t> over these patches. So each patch will have rectangle green filed, but over all patches it is not rectangle.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40d76794bd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40d76794bd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Region based method can give a good solution to this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 like the </a:t>
            </a:r>
            <a:r>
              <a:rPr lang="en"/>
              <a:t>example</a:t>
            </a:r>
            <a:r>
              <a:rPr lang="en"/>
              <a:t> we showed before, giving a masks as region </a:t>
            </a:r>
            <a:r>
              <a:rPr lang="en"/>
              <a:t>guidance, the model can have a good geometry constraint. But in a resolution 512x512.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how well will the model work if we can use the region based generation </a:t>
            </a:r>
            <a:r>
              <a:rPr lang="en">
                <a:solidFill>
                  <a:schemeClr val="dk1"/>
                </a:solidFill>
              </a:rPr>
              <a:t>to generative panorama images?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40d76794b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40d76794b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experiment, we provide the mask as the same </a:t>
            </a:r>
            <a:r>
              <a:rPr lang="en"/>
              <a:t>resolution as output image and</a:t>
            </a:r>
            <a:r>
              <a:rPr lang="en"/>
              <a:t> the mask will be also crop as patches when denoising.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 lot better compare to previous panorama, the overall layout is good.</a:t>
            </a:r>
            <a:endParaRPr/>
          </a:p>
          <a:p>
            <a:pPr indent="0" lvl="0" marL="0" rtl="0" algn="l">
              <a:spcBef>
                <a:spcPts val="0"/>
              </a:spcBef>
              <a:spcAft>
                <a:spcPts val="0"/>
              </a:spcAft>
              <a:buNone/>
            </a:pPr>
            <a:r>
              <a:rPr lang="en"/>
              <a:t>However, there is still some inconsistency in the middle of the green field.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follow this experiment, lets </a:t>
            </a:r>
            <a:r>
              <a:rPr lang="en"/>
              <a:t>wrap up and </a:t>
            </a:r>
            <a:r>
              <a:rPr lang="en"/>
              <a:t>talk about some takeaways and some limitations of this paper.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40d76794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40d76794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For the </a:t>
            </a:r>
            <a:r>
              <a:rPr lang="en"/>
              <a:t>key takeaways, </a:t>
            </a:r>
            <a:endParaRPr/>
          </a:p>
          <a:p>
            <a:pPr indent="0" lvl="0" marL="0" rtl="0" algn="l">
              <a:lnSpc>
                <a:spcPct val="115000"/>
              </a:lnSpc>
              <a:spcBef>
                <a:spcPts val="1200"/>
              </a:spcBef>
              <a:spcAft>
                <a:spcPts val="0"/>
              </a:spcAft>
              <a:buNone/>
            </a:pPr>
            <a:r>
              <a:rPr lang="en">
                <a:solidFill>
                  <a:schemeClr val="dk1"/>
                </a:solidFill>
              </a:rPr>
              <a:t>	•	First, </a:t>
            </a:r>
            <a:r>
              <a:rPr b="1" lang="en">
                <a:solidFill>
                  <a:schemeClr val="dk1"/>
                </a:solidFill>
              </a:rPr>
              <a:t>MultiDiffusion</a:t>
            </a:r>
            <a:r>
              <a:rPr lang="en">
                <a:solidFill>
                  <a:schemeClr val="dk1"/>
                </a:solidFill>
              </a:rPr>
              <a:t> enables </a:t>
            </a:r>
            <a:r>
              <a:rPr b="1" lang="en">
                <a:solidFill>
                  <a:schemeClr val="dk1"/>
                </a:solidFill>
              </a:rPr>
              <a:t>high-resolution image generation for any target resolution</a:t>
            </a:r>
            <a:r>
              <a:rPr lang="en">
                <a:solidFill>
                  <a:schemeClr val="dk1"/>
                </a:solidFill>
              </a:rPr>
              <a:t>, making it highly flexible.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	Second, it follows a </a:t>
            </a:r>
            <a:r>
              <a:rPr b="1" lang="en">
                <a:solidFill>
                  <a:schemeClr val="dk1"/>
                </a:solidFill>
              </a:rPr>
              <a:t>training-free paradigm</a:t>
            </a:r>
            <a:r>
              <a:rPr lang="en">
                <a:solidFill>
                  <a:schemeClr val="dk1"/>
                </a:solidFill>
              </a:rPr>
              <a:t>, meaning we don’t need to retrain models to use it.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	The approach is </a:t>
            </a:r>
            <a:r>
              <a:rPr b="1" lang="en">
                <a:solidFill>
                  <a:schemeClr val="dk1"/>
                </a:solidFill>
              </a:rPr>
              <a:t>similar to the sliding window method in convolutional neural networks</a:t>
            </a:r>
            <a:r>
              <a:rPr lang="en">
                <a:solidFill>
                  <a:schemeClr val="dk1"/>
                </a:solidFill>
              </a:rPr>
              <a:t>, provide locality to diffusion models.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However, there are also some </a:t>
            </a:r>
            <a:r>
              <a:rPr b="1" lang="en">
                <a:solidFill>
                  <a:schemeClr val="dk1"/>
                </a:solidFill>
              </a:rPr>
              <a:t>limitations</a:t>
            </a:r>
            <a:r>
              <a:rPr lang="en">
                <a:solidFill>
                  <a:schemeClr val="dk1"/>
                </a:solidFill>
              </a:rPr>
              <a:t> to consider:</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	The method </a:t>
            </a:r>
            <a:r>
              <a:rPr b="1" lang="en">
                <a:solidFill>
                  <a:schemeClr val="dk1"/>
                </a:solidFill>
              </a:rPr>
              <a:t>relies on a prior reference model</a:t>
            </a:r>
            <a:r>
              <a:rPr lang="en">
                <a:solidFill>
                  <a:schemeClr val="dk1"/>
                </a:solidFill>
              </a:rPr>
              <a:t>, which means the quality of the output depends on the model we use.Currently,we use SD2 as the pretrained prior.</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	The inference time of these model is quite long as it requires referencing the Diffusion Model multiple times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	•	Semantic </a:t>
            </a:r>
            <a:r>
              <a:rPr lang="en">
                <a:solidFill>
                  <a:schemeClr val="dk1"/>
                </a:solidFill>
              </a:rPr>
              <a:t>consistency are not guarantee in this pipeline, just like the green field example.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4e462f03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4e462f03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4e462f03e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4e462f03e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e462f03e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4e462f03e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4dff29ade6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4dff29ade6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proposed model, we have made 2 </a:t>
            </a:r>
            <a:r>
              <a:rPr lang="en"/>
              <a:t>essential</a:t>
            </a:r>
            <a:r>
              <a:rPr lang="en"/>
              <a:t> model design choices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previous baseline model, each patch denoise independently and then we average the overlap region.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improvement is that each patch denoise will follow a sequential execution rather then parallel execution. Which means after patch 1 have denoised, we use the overlapping region as part of the initial patch 2, just </a:t>
            </a:r>
            <a:r>
              <a:rPr lang="en">
                <a:solidFill>
                  <a:schemeClr val="dk1"/>
                </a:solidFill>
              </a:rPr>
              <a:t>as the red circle shown here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way when patch 2 are denoising, the overlap region will provide some information about surrounding patches. Future patches.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hope this dependent patch denoising will improve the overall consistency of the panorama, especially the overlap region.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4dff29ade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4dff29ade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design choice we made is about how we process the sliding of patches.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 baseline model, the sliding is always left to right.</a:t>
            </a:r>
            <a:endParaRPr>
              <a:solidFill>
                <a:schemeClr val="dk1"/>
              </a:solidFill>
            </a:endParaRPr>
          </a:p>
          <a:p>
            <a:pPr indent="0" lvl="0" marL="0" rtl="0" algn="l">
              <a:spcBef>
                <a:spcPts val="0"/>
              </a:spcBef>
              <a:spcAft>
                <a:spcPts val="0"/>
              </a:spcAft>
              <a:buNone/>
            </a:pPr>
            <a:r>
              <a:rPr lang="en"/>
              <a:t>But as shown in this greenfield example, the most inconsistent region lay in the center. Which make sense, because the layout of whole image usually depends on the center.</a:t>
            </a:r>
            <a:endParaRPr/>
          </a:p>
          <a:p>
            <a:pPr indent="0" lvl="0" marL="0" rtl="0" algn="l">
              <a:spcBef>
                <a:spcPts val="0"/>
              </a:spcBef>
              <a:spcAft>
                <a:spcPts val="0"/>
              </a:spcAft>
              <a:buNone/>
            </a:pPr>
            <a:r>
              <a:rPr lang="en"/>
              <a:t>So we simple change the sliding from left to right  to center to side and highlight the importance of the middle patch.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4e4df62b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4e4df62b2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31" name="Shape 131"/>
        <p:cNvGrpSpPr/>
        <p:nvPr/>
      </p:nvGrpSpPr>
      <p:grpSpPr>
        <a:xfrm>
          <a:off x="0" y="0"/>
          <a:ext cx="0" cy="0"/>
          <a:chOff x="0" y="0"/>
          <a:chExt cx="0" cy="0"/>
        </a:xfrm>
      </p:grpSpPr>
      <p:sp>
        <p:nvSpPr>
          <p:cNvPr id="132" name="Google Shape;132;p2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33" name="Google Shape;133;p2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34" name="Google Shape;13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35" name="Shape 135"/>
        <p:cNvGrpSpPr/>
        <p:nvPr/>
      </p:nvGrpSpPr>
      <p:grpSpPr>
        <a:xfrm>
          <a:off x="0" y="0"/>
          <a:ext cx="0" cy="0"/>
          <a:chOff x="0" y="0"/>
          <a:chExt cx="0" cy="0"/>
        </a:xfrm>
      </p:grpSpPr>
      <p:sp>
        <p:nvSpPr>
          <p:cNvPr id="136" name="Google Shape;136;p24"/>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4"/>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38" name="Google Shape;138;p24"/>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39" name="Google Shape;13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40" name="Shape 140"/>
        <p:cNvGrpSpPr/>
        <p:nvPr/>
      </p:nvGrpSpPr>
      <p:grpSpPr>
        <a:xfrm>
          <a:off x="0" y="0"/>
          <a:ext cx="0" cy="0"/>
          <a:chOff x="0" y="0"/>
          <a:chExt cx="0" cy="0"/>
        </a:xfrm>
      </p:grpSpPr>
      <p:sp>
        <p:nvSpPr>
          <p:cNvPr id="141" name="Google Shape;141;p25"/>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42" name="Google Shape;142;p25"/>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3" name="Google Shape;143;p25"/>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4" name="Google Shape;144;p25"/>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5" name="Google Shape;145;p25"/>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6" name="Google Shape;146;p25"/>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47" name="Google Shape;147;p25"/>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48" name="Google Shape;148;p25"/>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49" name="Google Shape;149;p25"/>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0" name="Google Shape;150;p25"/>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1" name="Google Shape;151;p25"/>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2" name="Google Shape;152;p25"/>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3" name="Google Shape;153;p25"/>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4" name="Google Shape;154;p25"/>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5" name="Google Shape;155;p25"/>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6" name="Google Shape;156;p25"/>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7" name="Google Shape;157;p25"/>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58" name="Google Shape;158;p25"/>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59" name="Google Shape;159;p25"/>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0" name="Google Shape;160;p2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161" name="Shape 161"/>
        <p:cNvGrpSpPr/>
        <p:nvPr/>
      </p:nvGrpSpPr>
      <p:grpSpPr>
        <a:xfrm>
          <a:off x="0" y="0"/>
          <a:ext cx="0" cy="0"/>
          <a:chOff x="0" y="0"/>
          <a:chExt cx="0" cy="0"/>
        </a:xfrm>
      </p:grpSpPr>
      <p:sp>
        <p:nvSpPr>
          <p:cNvPr id="162" name="Google Shape;162;p26"/>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164" name="Google Shape;164;p26"/>
          <p:cNvSpPr/>
          <p:nvPr>
            <p:ph idx="2" type="pic"/>
          </p:nvPr>
        </p:nvSpPr>
        <p:spPr>
          <a:xfrm>
            <a:off x="3915225" y="1631250"/>
            <a:ext cx="4441200" cy="3009900"/>
          </a:xfrm>
          <a:prstGeom prst="roundRect">
            <a:avLst>
              <a:gd fmla="val 16667" name="adj"/>
            </a:avLst>
          </a:prstGeom>
          <a:noFill/>
          <a:ln>
            <a:noFill/>
          </a:ln>
        </p:spPr>
      </p:sp>
      <p:sp>
        <p:nvSpPr>
          <p:cNvPr id="165" name="Google Shape;165;p26"/>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66" name="Google Shape;166;p26"/>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67" name="Google Shape;167;p2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168" name="Shape 168"/>
        <p:cNvGrpSpPr/>
        <p:nvPr/>
      </p:nvGrpSpPr>
      <p:grpSpPr>
        <a:xfrm>
          <a:off x="0" y="0"/>
          <a:ext cx="0" cy="0"/>
          <a:chOff x="0" y="0"/>
          <a:chExt cx="0" cy="0"/>
        </a:xfrm>
      </p:grpSpPr>
      <p:sp>
        <p:nvSpPr>
          <p:cNvPr id="169" name="Google Shape;169;p27"/>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71" name="Google Shape;171;p27"/>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2" name="Google Shape;172;p27"/>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73" name="Google Shape;173;p2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174" name="Shape 174"/>
        <p:cNvGrpSpPr/>
        <p:nvPr/>
      </p:nvGrpSpPr>
      <p:grpSpPr>
        <a:xfrm>
          <a:off x="0" y="0"/>
          <a:ext cx="0" cy="0"/>
          <a:chOff x="0" y="0"/>
          <a:chExt cx="0" cy="0"/>
        </a:xfrm>
      </p:grpSpPr>
      <p:sp>
        <p:nvSpPr>
          <p:cNvPr id="175" name="Google Shape;175;p28"/>
          <p:cNvSpPr/>
          <p:nvPr>
            <p:ph idx="2" type="pic"/>
          </p:nvPr>
        </p:nvSpPr>
        <p:spPr>
          <a:xfrm>
            <a:off x="791150" y="522900"/>
            <a:ext cx="1294800" cy="1918500"/>
          </a:xfrm>
          <a:prstGeom prst="rect">
            <a:avLst/>
          </a:prstGeom>
          <a:noFill/>
          <a:ln>
            <a:noFill/>
          </a:ln>
        </p:spPr>
      </p:sp>
      <p:sp>
        <p:nvSpPr>
          <p:cNvPr id="176" name="Google Shape;176;p28"/>
          <p:cNvSpPr/>
          <p:nvPr>
            <p:ph idx="3" type="pic"/>
          </p:nvPr>
        </p:nvSpPr>
        <p:spPr>
          <a:xfrm>
            <a:off x="2355375" y="522900"/>
            <a:ext cx="1294800" cy="1918500"/>
          </a:xfrm>
          <a:prstGeom prst="rect">
            <a:avLst/>
          </a:prstGeom>
          <a:noFill/>
          <a:ln>
            <a:noFill/>
          </a:ln>
        </p:spPr>
      </p:sp>
      <p:sp>
        <p:nvSpPr>
          <p:cNvPr id="177" name="Google Shape;177;p28"/>
          <p:cNvSpPr/>
          <p:nvPr>
            <p:ph idx="4" type="pic"/>
          </p:nvPr>
        </p:nvSpPr>
        <p:spPr>
          <a:xfrm>
            <a:off x="3921313" y="522900"/>
            <a:ext cx="1294800" cy="1918500"/>
          </a:xfrm>
          <a:prstGeom prst="rect">
            <a:avLst/>
          </a:prstGeom>
          <a:noFill/>
          <a:ln>
            <a:noFill/>
          </a:ln>
        </p:spPr>
      </p:sp>
      <p:sp>
        <p:nvSpPr>
          <p:cNvPr id="178" name="Google Shape;178;p28"/>
          <p:cNvSpPr/>
          <p:nvPr>
            <p:ph idx="5" type="pic"/>
          </p:nvPr>
        </p:nvSpPr>
        <p:spPr>
          <a:xfrm>
            <a:off x="5491588" y="522900"/>
            <a:ext cx="1294800" cy="1918500"/>
          </a:xfrm>
          <a:prstGeom prst="rect">
            <a:avLst/>
          </a:prstGeom>
          <a:noFill/>
          <a:ln>
            <a:noFill/>
          </a:ln>
        </p:spPr>
      </p:sp>
      <p:sp>
        <p:nvSpPr>
          <p:cNvPr id="179" name="Google Shape;179;p28"/>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180" name="Google Shape;180;p28"/>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81" name="Google Shape;181;p28"/>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2" name="Google Shape;182;p28"/>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3" name="Google Shape;183;p28"/>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4" name="Google Shape;184;p28"/>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185" name="Google Shape;185;p28"/>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6" name="Google Shape;186;p28"/>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7" name="Google Shape;187;p28"/>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8" name="Google Shape;188;p28"/>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189" name="Google Shape;189;p2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190" name="Shape 190"/>
        <p:cNvGrpSpPr/>
        <p:nvPr/>
      </p:nvGrpSpPr>
      <p:grpSpPr>
        <a:xfrm>
          <a:off x="0" y="0"/>
          <a:ext cx="0" cy="0"/>
          <a:chOff x="0" y="0"/>
          <a:chExt cx="0" cy="0"/>
        </a:xfrm>
      </p:grpSpPr>
      <p:sp>
        <p:nvSpPr>
          <p:cNvPr id="191" name="Google Shape;191;p29"/>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192" name="Google Shape;192;p29"/>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193" name="Google Shape;193;p2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194" name="Shape 194"/>
        <p:cNvGrpSpPr/>
        <p:nvPr/>
      </p:nvGrpSpPr>
      <p:grpSpPr>
        <a:xfrm>
          <a:off x="0" y="0"/>
          <a:ext cx="0" cy="0"/>
          <a:chOff x="0" y="0"/>
          <a:chExt cx="0" cy="0"/>
        </a:xfrm>
      </p:grpSpPr>
      <p:sp>
        <p:nvSpPr>
          <p:cNvPr id="195" name="Google Shape;195;p30"/>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96" name="Google Shape;196;p30"/>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197" name="Google Shape;197;p30"/>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8" name="Google Shape;198;p3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199" name="Shape 199"/>
        <p:cNvGrpSpPr/>
        <p:nvPr/>
      </p:nvGrpSpPr>
      <p:grpSpPr>
        <a:xfrm>
          <a:off x="0" y="0"/>
          <a:ext cx="0" cy="0"/>
          <a:chOff x="0" y="0"/>
          <a:chExt cx="0" cy="0"/>
        </a:xfrm>
      </p:grpSpPr>
      <p:sp>
        <p:nvSpPr>
          <p:cNvPr id="200" name="Google Shape;200;p31"/>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1" name="Google Shape;201;p31"/>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2" name="Google Shape;202;p31"/>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3" name="Google Shape;203;p31"/>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04" name="Google Shape;204;p31"/>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05" name="Google Shape;205;p31"/>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06" name="Google Shape;206;p3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07" name="Shape 207"/>
        <p:cNvGrpSpPr/>
        <p:nvPr/>
      </p:nvGrpSpPr>
      <p:grpSpPr>
        <a:xfrm>
          <a:off x="0" y="0"/>
          <a:ext cx="0" cy="0"/>
          <a:chOff x="0" y="0"/>
          <a:chExt cx="0" cy="0"/>
        </a:xfrm>
      </p:grpSpPr>
      <p:sp>
        <p:nvSpPr>
          <p:cNvPr id="208" name="Google Shape;208;p32"/>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09" name="Google Shape;209;p32"/>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10" name="Google Shape;21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11" name="Shape 211"/>
        <p:cNvGrpSpPr/>
        <p:nvPr/>
      </p:nvGrpSpPr>
      <p:grpSpPr>
        <a:xfrm>
          <a:off x="0" y="0"/>
          <a:ext cx="0" cy="0"/>
          <a:chOff x="0" y="0"/>
          <a:chExt cx="0" cy="0"/>
        </a:xfrm>
      </p:grpSpPr>
      <p:sp>
        <p:nvSpPr>
          <p:cNvPr id="212" name="Google Shape;212;p33"/>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13" name="Google Shape;213;p33"/>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14" name="Google Shape;21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15" name="Shape 215"/>
        <p:cNvGrpSpPr/>
        <p:nvPr/>
      </p:nvGrpSpPr>
      <p:grpSpPr>
        <a:xfrm>
          <a:off x="0" y="0"/>
          <a:ext cx="0" cy="0"/>
          <a:chOff x="0" y="0"/>
          <a:chExt cx="0" cy="0"/>
        </a:xfrm>
      </p:grpSpPr>
      <p:sp>
        <p:nvSpPr>
          <p:cNvPr id="216" name="Google Shape;216;p34"/>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8" name="Google Shape;218;p34"/>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19" name="Google Shape;219;p3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34"/>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22" name="Shape 222"/>
        <p:cNvGrpSpPr/>
        <p:nvPr/>
      </p:nvGrpSpPr>
      <p:grpSpPr>
        <a:xfrm>
          <a:off x="0" y="0"/>
          <a:ext cx="0" cy="0"/>
          <a:chOff x="0" y="0"/>
          <a:chExt cx="0" cy="0"/>
        </a:xfrm>
      </p:grpSpPr>
      <p:sp>
        <p:nvSpPr>
          <p:cNvPr id="223" name="Google Shape;223;p35"/>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24" name="Google Shape;224;p35"/>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25" name="Google Shape;225;p35"/>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26" name="Google Shape;226;p35"/>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27" name="Google Shape;227;p35"/>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28" name="Google Shape;228;p35"/>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9" name="Google Shape;229;p3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30" name="Shape 230"/>
        <p:cNvGrpSpPr/>
        <p:nvPr/>
      </p:nvGrpSpPr>
      <p:grpSpPr>
        <a:xfrm>
          <a:off x="0" y="0"/>
          <a:ext cx="0" cy="0"/>
          <a:chOff x="0" y="0"/>
          <a:chExt cx="0" cy="0"/>
        </a:xfrm>
      </p:grpSpPr>
      <p:sp>
        <p:nvSpPr>
          <p:cNvPr id="231" name="Google Shape;231;p36"/>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32" name="Google Shape;232;p36"/>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33" name="Google Shape;23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34" name="Shape 234"/>
        <p:cNvGrpSpPr/>
        <p:nvPr/>
      </p:nvGrpSpPr>
      <p:grpSpPr>
        <a:xfrm>
          <a:off x="0" y="0"/>
          <a:ext cx="0" cy="0"/>
          <a:chOff x="0" y="0"/>
          <a:chExt cx="0" cy="0"/>
        </a:xfrm>
      </p:grpSpPr>
      <p:sp>
        <p:nvSpPr>
          <p:cNvPr id="235" name="Google Shape;235;p37"/>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37" name="Google Shape;237;p37"/>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38" name="Google Shape;238;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39" name="Shape 239"/>
        <p:cNvGrpSpPr/>
        <p:nvPr/>
      </p:nvGrpSpPr>
      <p:grpSpPr>
        <a:xfrm>
          <a:off x="0" y="0"/>
          <a:ext cx="0" cy="0"/>
          <a:chOff x="0" y="0"/>
          <a:chExt cx="0" cy="0"/>
        </a:xfrm>
      </p:grpSpPr>
      <p:sp>
        <p:nvSpPr>
          <p:cNvPr id="240" name="Google Shape;240;p38"/>
          <p:cNvSpPr/>
          <p:nvPr>
            <p:ph idx="2" type="pic"/>
          </p:nvPr>
        </p:nvSpPr>
        <p:spPr>
          <a:xfrm>
            <a:off x="0" y="0"/>
            <a:ext cx="9144000" cy="5143500"/>
          </a:xfrm>
          <a:prstGeom prst="rect">
            <a:avLst/>
          </a:prstGeom>
          <a:noFill/>
          <a:ln>
            <a:noFill/>
          </a:ln>
        </p:spPr>
      </p:sp>
      <p:sp>
        <p:nvSpPr>
          <p:cNvPr id="241" name="Google Shape;241;p38"/>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42" name="Google Shape;242;p38"/>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43" name="Google Shape;243;p38"/>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44" name="Google Shape;24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45" name="Shape 245"/>
        <p:cNvGrpSpPr/>
        <p:nvPr/>
      </p:nvGrpSpPr>
      <p:grpSpPr>
        <a:xfrm>
          <a:off x="0" y="0"/>
          <a:ext cx="0" cy="0"/>
          <a:chOff x="0" y="0"/>
          <a:chExt cx="0" cy="0"/>
        </a:xfrm>
      </p:grpSpPr>
      <p:sp>
        <p:nvSpPr>
          <p:cNvPr id="246" name="Google Shape;246;p39"/>
          <p:cNvSpPr/>
          <p:nvPr>
            <p:ph idx="2" type="pic"/>
          </p:nvPr>
        </p:nvSpPr>
        <p:spPr>
          <a:xfrm>
            <a:off x="5485725" y="523025"/>
            <a:ext cx="3135300" cy="4097700"/>
          </a:xfrm>
          <a:prstGeom prst="roundRect">
            <a:avLst>
              <a:gd fmla="val 16667" name="adj"/>
            </a:avLst>
          </a:prstGeom>
          <a:noFill/>
          <a:ln>
            <a:noFill/>
          </a:ln>
        </p:spPr>
      </p:sp>
      <p:sp>
        <p:nvSpPr>
          <p:cNvPr id="247" name="Google Shape;247;p39"/>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48" name="Google Shape;248;p39"/>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49" name="Google Shape;249;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50" name="Shape 250"/>
        <p:cNvGrpSpPr/>
        <p:nvPr/>
      </p:nvGrpSpPr>
      <p:grpSpPr>
        <a:xfrm>
          <a:off x="0" y="0"/>
          <a:ext cx="0" cy="0"/>
          <a:chOff x="0" y="0"/>
          <a:chExt cx="0" cy="0"/>
        </a:xfrm>
      </p:grpSpPr>
      <p:sp>
        <p:nvSpPr>
          <p:cNvPr id="251" name="Google Shape;251;p40"/>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2" name="Google Shape;252;p40"/>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3" name="Google Shape;253;p40"/>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4" name="Google Shape;254;p40"/>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55" name="Google Shape;255;p40"/>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56" name="Google Shape;256;p40"/>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57" name="Google Shape;257;p40"/>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258" name="Google Shape;258;p40"/>
          <p:cNvSpPr/>
          <p:nvPr>
            <p:ph idx="7" type="pic"/>
          </p:nvPr>
        </p:nvSpPr>
        <p:spPr>
          <a:xfrm>
            <a:off x="7049625" y="523025"/>
            <a:ext cx="1305900" cy="1918500"/>
          </a:xfrm>
          <a:prstGeom prst="roundRect">
            <a:avLst>
              <a:gd fmla="val 16667" name="adj"/>
            </a:avLst>
          </a:prstGeom>
          <a:noFill/>
          <a:ln>
            <a:noFill/>
          </a:ln>
        </p:spPr>
      </p:sp>
      <p:sp>
        <p:nvSpPr>
          <p:cNvPr id="259" name="Google Shape;259;p40"/>
          <p:cNvSpPr/>
          <p:nvPr>
            <p:ph idx="8" type="pic"/>
          </p:nvPr>
        </p:nvSpPr>
        <p:spPr>
          <a:xfrm>
            <a:off x="784775" y="522100"/>
            <a:ext cx="1305900" cy="1918500"/>
          </a:xfrm>
          <a:prstGeom prst="roundRect">
            <a:avLst>
              <a:gd fmla="val 16667" name="adj"/>
            </a:avLst>
          </a:prstGeom>
          <a:noFill/>
          <a:ln>
            <a:noFill/>
          </a:ln>
        </p:spPr>
      </p:sp>
      <p:sp>
        <p:nvSpPr>
          <p:cNvPr id="260" name="Google Shape;260;p40"/>
          <p:cNvSpPr/>
          <p:nvPr>
            <p:ph idx="9" type="pic"/>
          </p:nvPr>
        </p:nvSpPr>
        <p:spPr>
          <a:xfrm>
            <a:off x="2343950" y="523500"/>
            <a:ext cx="1305900" cy="1918500"/>
          </a:xfrm>
          <a:prstGeom prst="roundRect">
            <a:avLst>
              <a:gd fmla="val 16667" name="adj"/>
            </a:avLst>
          </a:prstGeom>
          <a:noFill/>
          <a:ln>
            <a:noFill/>
          </a:ln>
        </p:spPr>
      </p:sp>
      <p:sp>
        <p:nvSpPr>
          <p:cNvPr id="261" name="Google Shape;261;p40"/>
          <p:cNvSpPr/>
          <p:nvPr>
            <p:ph idx="13" type="pic"/>
          </p:nvPr>
        </p:nvSpPr>
        <p:spPr>
          <a:xfrm>
            <a:off x="3915213" y="523500"/>
            <a:ext cx="1305900" cy="1918500"/>
          </a:xfrm>
          <a:prstGeom prst="roundRect">
            <a:avLst>
              <a:gd fmla="val 16667" name="adj"/>
            </a:avLst>
          </a:prstGeom>
          <a:noFill/>
          <a:ln>
            <a:noFill/>
          </a:ln>
        </p:spPr>
      </p:sp>
      <p:sp>
        <p:nvSpPr>
          <p:cNvPr id="262" name="Google Shape;262;p40"/>
          <p:cNvSpPr/>
          <p:nvPr>
            <p:ph idx="14" type="pic"/>
          </p:nvPr>
        </p:nvSpPr>
        <p:spPr>
          <a:xfrm>
            <a:off x="5490975" y="523500"/>
            <a:ext cx="1305900" cy="1918500"/>
          </a:xfrm>
          <a:prstGeom prst="roundRect">
            <a:avLst>
              <a:gd fmla="val 16667" name="adj"/>
            </a:avLst>
          </a:prstGeom>
          <a:noFill/>
          <a:ln>
            <a:noFill/>
          </a:ln>
        </p:spPr>
      </p:sp>
      <p:sp>
        <p:nvSpPr>
          <p:cNvPr id="263" name="Google Shape;263;p40"/>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64" name="Google Shape;264;p40"/>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65" name="Google Shape;265;p40"/>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6" name="Google Shape;266;p40"/>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7" name="Google Shape;267;p40"/>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8" name="Google Shape;268;p40"/>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269" name="Google Shape;269;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270" name="Shape 270"/>
        <p:cNvGrpSpPr/>
        <p:nvPr/>
      </p:nvGrpSpPr>
      <p:grpSpPr>
        <a:xfrm>
          <a:off x="0" y="0"/>
          <a:ext cx="0" cy="0"/>
          <a:chOff x="0" y="0"/>
          <a:chExt cx="0" cy="0"/>
        </a:xfrm>
      </p:grpSpPr>
      <p:sp>
        <p:nvSpPr>
          <p:cNvPr id="271" name="Google Shape;271;p41"/>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2" name="Google Shape;272;p41"/>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273" name="Google Shape;273;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274" name="Shape 274"/>
        <p:cNvGrpSpPr/>
        <p:nvPr/>
      </p:nvGrpSpPr>
      <p:grpSpPr>
        <a:xfrm>
          <a:off x="0" y="0"/>
          <a:ext cx="0" cy="0"/>
          <a:chOff x="0" y="0"/>
          <a:chExt cx="0" cy="0"/>
        </a:xfrm>
      </p:grpSpPr>
      <p:sp>
        <p:nvSpPr>
          <p:cNvPr id="275" name="Google Shape;275;p42"/>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6" name="Google Shape;276;p42"/>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277" name="Google Shape;27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278" name="Shape 278"/>
        <p:cNvGrpSpPr/>
        <p:nvPr/>
      </p:nvGrpSpPr>
      <p:grpSpPr>
        <a:xfrm>
          <a:off x="0" y="0"/>
          <a:ext cx="0" cy="0"/>
          <a:chOff x="0" y="0"/>
          <a:chExt cx="0" cy="0"/>
        </a:xfrm>
      </p:grpSpPr>
      <p:sp>
        <p:nvSpPr>
          <p:cNvPr id="279" name="Google Shape;279;p43"/>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0" name="Google Shape;280;p43"/>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1" name="Google Shape;281;p43"/>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2" name="Google Shape;282;p43"/>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83" name="Google Shape;283;p43"/>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84" name="Google Shape;284;p43"/>
          <p:cNvSpPr/>
          <p:nvPr>
            <p:ph idx="5" type="pic"/>
          </p:nvPr>
        </p:nvSpPr>
        <p:spPr>
          <a:xfrm>
            <a:off x="7049625" y="1588125"/>
            <a:ext cx="1305900" cy="1918500"/>
          </a:xfrm>
          <a:prstGeom prst="roundRect">
            <a:avLst>
              <a:gd fmla="val 16667" name="adj"/>
            </a:avLst>
          </a:prstGeom>
          <a:noFill/>
          <a:ln>
            <a:noFill/>
          </a:ln>
        </p:spPr>
      </p:sp>
      <p:sp>
        <p:nvSpPr>
          <p:cNvPr id="285" name="Google Shape;285;p43"/>
          <p:cNvSpPr/>
          <p:nvPr>
            <p:ph idx="6" type="pic"/>
          </p:nvPr>
        </p:nvSpPr>
        <p:spPr>
          <a:xfrm>
            <a:off x="3915213" y="1588600"/>
            <a:ext cx="1305900" cy="1918500"/>
          </a:xfrm>
          <a:prstGeom prst="roundRect">
            <a:avLst>
              <a:gd fmla="val 16667" name="adj"/>
            </a:avLst>
          </a:prstGeom>
          <a:noFill/>
          <a:ln>
            <a:noFill/>
          </a:ln>
        </p:spPr>
      </p:sp>
      <p:sp>
        <p:nvSpPr>
          <p:cNvPr id="286" name="Google Shape;286;p43"/>
          <p:cNvSpPr/>
          <p:nvPr>
            <p:ph idx="7" type="pic"/>
          </p:nvPr>
        </p:nvSpPr>
        <p:spPr>
          <a:xfrm>
            <a:off x="5490975" y="1588600"/>
            <a:ext cx="1305900" cy="1918500"/>
          </a:xfrm>
          <a:prstGeom prst="roundRect">
            <a:avLst>
              <a:gd fmla="val 16667" name="adj"/>
            </a:avLst>
          </a:prstGeom>
          <a:noFill/>
          <a:ln>
            <a:noFill/>
          </a:ln>
        </p:spPr>
      </p:sp>
      <p:sp>
        <p:nvSpPr>
          <p:cNvPr id="287" name="Google Shape;287;p43"/>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8" name="Google Shape;288;p43"/>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89" name="Google Shape;289;p43"/>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290" name="Google Shape;290;p43"/>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291" name="Google Shape;291;p43"/>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2" name="Google Shape;292;p43"/>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3" name="Google Shape;293;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294" name="Shape 294"/>
        <p:cNvGrpSpPr/>
        <p:nvPr/>
      </p:nvGrpSpPr>
      <p:grpSpPr>
        <a:xfrm>
          <a:off x="0" y="0"/>
          <a:ext cx="0" cy="0"/>
          <a:chOff x="0" y="0"/>
          <a:chExt cx="0" cy="0"/>
        </a:xfrm>
      </p:grpSpPr>
      <p:sp>
        <p:nvSpPr>
          <p:cNvPr id="295" name="Google Shape;295;p44"/>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296" name="Google Shape;296;p44"/>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297" name="Google Shape;297;p44"/>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298" name="Google Shape;298;p44"/>
          <p:cNvSpPr/>
          <p:nvPr>
            <p:ph idx="3" type="pic"/>
          </p:nvPr>
        </p:nvSpPr>
        <p:spPr>
          <a:xfrm>
            <a:off x="7049625" y="523025"/>
            <a:ext cx="1305900" cy="1918500"/>
          </a:xfrm>
          <a:prstGeom prst="roundRect">
            <a:avLst>
              <a:gd fmla="val 16667" name="adj"/>
            </a:avLst>
          </a:prstGeom>
          <a:noFill/>
          <a:ln>
            <a:noFill/>
          </a:ln>
        </p:spPr>
      </p:sp>
      <p:sp>
        <p:nvSpPr>
          <p:cNvPr id="299" name="Google Shape;299;p44"/>
          <p:cNvSpPr/>
          <p:nvPr>
            <p:ph idx="4" type="pic"/>
          </p:nvPr>
        </p:nvSpPr>
        <p:spPr>
          <a:xfrm>
            <a:off x="784775" y="522100"/>
            <a:ext cx="1305900" cy="1918500"/>
          </a:xfrm>
          <a:prstGeom prst="roundRect">
            <a:avLst>
              <a:gd fmla="val 16667" name="adj"/>
            </a:avLst>
          </a:prstGeom>
          <a:noFill/>
          <a:ln>
            <a:noFill/>
          </a:ln>
        </p:spPr>
      </p:sp>
      <p:sp>
        <p:nvSpPr>
          <p:cNvPr id="300" name="Google Shape;300;p44"/>
          <p:cNvSpPr/>
          <p:nvPr>
            <p:ph idx="5" type="pic"/>
          </p:nvPr>
        </p:nvSpPr>
        <p:spPr>
          <a:xfrm>
            <a:off x="2343950" y="523500"/>
            <a:ext cx="1305900" cy="1918500"/>
          </a:xfrm>
          <a:prstGeom prst="roundRect">
            <a:avLst>
              <a:gd fmla="val 16667" name="adj"/>
            </a:avLst>
          </a:prstGeom>
          <a:noFill/>
          <a:ln>
            <a:noFill/>
          </a:ln>
        </p:spPr>
      </p:sp>
      <p:sp>
        <p:nvSpPr>
          <p:cNvPr id="301" name="Google Shape;301;p44"/>
          <p:cNvSpPr/>
          <p:nvPr>
            <p:ph idx="6" type="pic"/>
          </p:nvPr>
        </p:nvSpPr>
        <p:spPr>
          <a:xfrm>
            <a:off x="3915213" y="523500"/>
            <a:ext cx="1305900" cy="1918500"/>
          </a:xfrm>
          <a:prstGeom prst="roundRect">
            <a:avLst>
              <a:gd fmla="val 16667" name="adj"/>
            </a:avLst>
          </a:prstGeom>
          <a:noFill/>
          <a:ln>
            <a:noFill/>
          </a:ln>
        </p:spPr>
      </p:sp>
      <p:sp>
        <p:nvSpPr>
          <p:cNvPr id="302" name="Google Shape;302;p44"/>
          <p:cNvSpPr/>
          <p:nvPr>
            <p:ph idx="7" type="pic"/>
          </p:nvPr>
        </p:nvSpPr>
        <p:spPr>
          <a:xfrm>
            <a:off x="5490975" y="523500"/>
            <a:ext cx="1305900" cy="1918500"/>
          </a:xfrm>
          <a:prstGeom prst="roundRect">
            <a:avLst>
              <a:gd fmla="val 16667" name="adj"/>
            </a:avLst>
          </a:prstGeom>
          <a:noFill/>
          <a:ln>
            <a:noFill/>
          </a:ln>
        </p:spPr>
      </p:sp>
      <p:sp>
        <p:nvSpPr>
          <p:cNvPr id="303" name="Google Shape;303;p44"/>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4" name="Google Shape;304;p44"/>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05" name="Google Shape;305;p44"/>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6" name="Google Shape;306;p44"/>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7" name="Google Shape;307;p44"/>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08" name="Google Shape;308;p44"/>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9" name="Google Shape;309;p44"/>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0" name="Google Shape;310;p44"/>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1" name="Google Shape;311;p44"/>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12" name="Google Shape;312;p44"/>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3" name="Google Shape;313;p4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14" name="Shape 314"/>
        <p:cNvGrpSpPr/>
        <p:nvPr/>
      </p:nvGrpSpPr>
      <p:grpSpPr>
        <a:xfrm>
          <a:off x="0" y="0"/>
          <a:ext cx="0" cy="0"/>
          <a:chOff x="0" y="0"/>
          <a:chExt cx="0" cy="0"/>
        </a:xfrm>
      </p:grpSpPr>
      <p:sp>
        <p:nvSpPr>
          <p:cNvPr id="315" name="Google Shape;315;p45"/>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6" name="Google Shape;316;p45"/>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17" name="Google Shape;317;p4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18" name="Shape 318"/>
        <p:cNvGrpSpPr/>
        <p:nvPr/>
      </p:nvGrpSpPr>
      <p:grpSpPr>
        <a:xfrm>
          <a:off x="0" y="0"/>
          <a:ext cx="0" cy="0"/>
          <a:chOff x="0" y="0"/>
          <a:chExt cx="0" cy="0"/>
        </a:xfrm>
      </p:grpSpPr>
      <p:sp>
        <p:nvSpPr>
          <p:cNvPr id="319" name="Google Shape;319;p46"/>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0" name="Google Shape;320;p46"/>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21" name="Google Shape;321;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1.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7" name="Google Shape;7;p1"/>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36.png"/><Relationship Id="rId5"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40.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39.png"/><Relationship Id="rId7" Type="http://schemas.openxmlformats.org/officeDocument/2006/relationships/image" Target="../media/image23.png"/><Relationship Id="rId8"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46.png"/><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44.png"/><Relationship Id="rId8" Type="http://schemas.openxmlformats.org/officeDocument/2006/relationships/image" Target="../media/image53.png"/><Relationship Id="rId11" Type="http://schemas.openxmlformats.org/officeDocument/2006/relationships/image" Target="../media/image42.png"/><Relationship Id="rId10"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8.png"/><Relationship Id="rId9" Type="http://schemas.openxmlformats.org/officeDocument/2006/relationships/image" Target="../media/image49.png"/><Relationship Id="rId5" Type="http://schemas.openxmlformats.org/officeDocument/2006/relationships/image" Target="../media/image42.png"/><Relationship Id="rId6" Type="http://schemas.openxmlformats.org/officeDocument/2006/relationships/image" Target="../media/image45.png"/><Relationship Id="rId7" Type="http://schemas.openxmlformats.org/officeDocument/2006/relationships/image" Target="../media/image34.png"/><Relationship Id="rId8"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7.png"/><Relationship Id="rId6"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7"/>
          <p:cNvPicPr preferRelativeResize="0"/>
          <p:nvPr/>
        </p:nvPicPr>
        <p:blipFill>
          <a:blip r:embed="rId3">
            <a:alphaModFix amt="80000"/>
          </a:blip>
          <a:stretch>
            <a:fillRect/>
          </a:stretch>
        </p:blipFill>
        <p:spPr>
          <a:xfrm>
            <a:off x="-2" y="2989434"/>
            <a:ext cx="9144003" cy="2286015"/>
          </a:xfrm>
          <a:prstGeom prst="rect">
            <a:avLst/>
          </a:prstGeom>
          <a:noFill/>
          <a:ln>
            <a:noFill/>
          </a:ln>
        </p:spPr>
      </p:pic>
      <p:sp>
        <p:nvSpPr>
          <p:cNvPr id="327" name="Google Shape;327;p47"/>
          <p:cNvSpPr txBox="1"/>
          <p:nvPr>
            <p:ph type="title"/>
          </p:nvPr>
        </p:nvSpPr>
        <p:spPr>
          <a:xfrm>
            <a:off x="176400" y="461575"/>
            <a:ext cx="8791200" cy="12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sz="3600">
                <a:solidFill>
                  <a:schemeClr val="lt2"/>
                </a:solidFill>
                <a:latin typeface="Arial"/>
                <a:ea typeface="Arial"/>
                <a:cs typeface="Arial"/>
                <a:sym typeface="Arial"/>
              </a:rPr>
              <a:t>Panorama generation with region based control</a:t>
            </a:r>
            <a:endParaRPr sz="2200">
              <a:solidFill>
                <a:schemeClr val="lt2"/>
              </a:solidFill>
              <a:latin typeface="Arial"/>
              <a:ea typeface="Arial"/>
              <a:cs typeface="Arial"/>
              <a:sym typeface="Arial"/>
            </a:endParaRPr>
          </a:p>
        </p:txBody>
      </p:sp>
      <p:sp>
        <p:nvSpPr>
          <p:cNvPr id="328" name="Google Shape;328;p47"/>
          <p:cNvSpPr txBox="1"/>
          <p:nvPr>
            <p:ph idx="1" type="body"/>
          </p:nvPr>
        </p:nvSpPr>
        <p:spPr>
          <a:xfrm>
            <a:off x="1291375" y="2337950"/>
            <a:ext cx="6904500" cy="5925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lang="en" sz="2200">
                <a:latin typeface="Arial"/>
                <a:ea typeface="Arial"/>
                <a:cs typeface="Arial"/>
                <a:sym typeface="Arial"/>
              </a:rPr>
              <a:t>Presenter: Yinghao Zhang, Keling Yao, Silong Yong</a:t>
            </a:r>
            <a:endParaRPr sz="2200">
              <a:latin typeface="Arial"/>
              <a:ea typeface="Arial"/>
              <a:cs typeface="Arial"/>
              <a:sym typeface="Arial"/>
            </a:endParaRPr>
          </a:p>
        </p:txBody>
      </p:sp>
      <p:sp>
        <p:nvSpPr>
          <p:cNvPr id="329" name="Google Shape;329;p47"/>
          <p:cNvSpPr txBox="1"/>
          <p:nvPr>
            <p:ph idx="2" type="subTitle"/>
          </p:nvPr>
        </p:nvSpPr>
        <p:spPr>
          <a:xfrm>
            <a:off x="222900" y="1739863"/>
            <a:ext cx="8698200" cy="53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sz="1800"/>
              <a:t>Based on </a:t>
            </a:r>
            <a:r>
              <a:rPr lang="en" sz="1800"/>
              <a:t>MultiDiffusion: Fusing Diffusion Paths for Controlled Image Generation (ICML 2023)</a:t>
            </a:r>
            <a:endParaRPr sz="1800"/>
          </a:p>
          <a:p>
            <a:pPr indent="0" lvl="0" marL="0" rtl="0" algn="ctr">
              <a:spcBef>
                <a:spcPts val="0"/>
              </a:spcBef>
              <a:spcAft>
                <a:spcPts val="0"/>
              </a:spcAft>
              <a:buClr>
                <a:schemeClr val="lt1"/>
              </a:buClr>
              <a:buSzPts val="1100"/>
              <a:buNone/>
            </a:pPr>
            <a:r>
              <a:t/>
            </a:r>
            <a:endParaRPr sz="1800"/>
          </a:p>
        </p:txBody>
      </p:sp>
      <p:sp>
        <p:nvSpPr>
          <p:cNvPr id="330" name="Google Shape;33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6"/>
          <p:cNvPicPr preferRelativeResize="0"/>
          <p:nvPr/>
        </p:nvPicPr>
        <p:blipFill>
          <a:blip r:embed="rId3">
            <a:alphaModFix/>
          </a:blip>
          <a:stretch>
            <a:fillRect/>
          </a:stretch>
        </p:blipFill>
        <p:spPr>
          <a:xfrm>
            <a:off x="1216675" y="3235425"/>
            <a:ext cx="6710600" cy="1677650"/>
          </a:xfrm>
          <a:prstGeom prst="rect">
            <a:avLst/>
          </a:prstGeom>
          <a:noFill/>
          <a:ln>
            <a:noFill/>
          </a:ln>
        </p:spPr>
      </p:pic>
      <p:pic>
        <p:nvPicPr>
          <p:cNvPr id="436" name="Google Shape;436;p56"/>
          <p:cNvPicPr preferRelativeResize="0"/>
          <p:nvPr/>
        </p:nvPicPr>
        <p:blipFill>
          <a:blip r:embed="rId4">
            <a:alphaModFix/>
          </a:blip>
          <a:stretch>
            <a:fillRect/>
          </a:stretch>
        </p:blipFill>
        <p:spPr>
          <a:xfrm>
            <a:off x="1216675" y="1138100"/>
            <a:ext cx="6710600" cy="1677650"/>
          </a:xfrm>
          <a:prstGeom prst="rect">
            <a:avLst/>
          </a:prstGeom>
          <a:noFill/>
          <a:ln>
            <a:noFill/>
          </a:ln>
        </p:spPr>
      </p:pic>
      <p:sp>
        <p:nvSpPr>
          <p:cNvPr id="437" name="Google Shape;437;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8" name="Google Shape;438;p56"/>
          <p:cNvSpPr txBox="1"/>
          <p:nvPr/>
        </p:nvSpPr>
        <p:spPr>
          <a:xfrm>
            <a:off x="541125" y="517950"/>
            <a:ext cx="6370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pta Slab Medium"/>
                <a:ea typeface="Hepta Slab Medium"/>
                <a:cs typeface="Hepta Slab Medium"/>
                <a:sym typeface="Hepta Slab Medium"/>
              </a:rPr>
              <a:t>Qualitative Results</a:t>
            </a:r>
            <a:endParaRPr sz="2200">
              <a:solidFill>
                <a:schemeClr val="dk1"/>
              </a:solidFill>
              <a:latin typeface="Hepta Slab Medium"/>
              <a:ea typeface="Hepta Slab Medium"/>
              <a:cs typeface="Hepta Slab Medium"/>
              <a:sym typeface="Hepta Slab Medium"/>
            </a:endParaRPr>
          </a:p>
        </p:txBody>
      </p:sp>
      <p:sp>
        <p:nvSpPr>
          <p:cNvPr id="439" name="Google Shape;439;p56"/>
          <p:cNvSpPr txBox="1"/>
          <p:nvPr/>
        </p:nvSpPr>
        <p:spPr>
          <a:xfrm>
            <a:off x="424225" y="2773500"/>
            <a:ext cx="8303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aerial view of Manhattan, New York City, dense skyscrapers, grid-like street pattern</a:t>
            </a:r>
            <a:r>
              <a:rPr lang="en" sz="1100">
                <a:solidFill>
                  <a:schemeClr val="dk1"/>
                </a:solidFill>
              </a:rPr>
              <a:t>; </a:t>
            </a:r>
            <a:r>
              <a:rPr lang="en" sz="1100">
                <a:solidFill>
                  <a:schemeClr val="dk1"/>
                </a:solidFill>
              </a:rPr>
              <a:t>aerial view of a forest park, lush green trees, small lakes, recreational areas, dense canopy, detailed foliage</a:t>
            </a:r>
            <a:endParaRPr sz="1100">
              <a:solidFill>
                <a:schemeClr val="dk1"/>
              </a:solidFill>
            </a:endParaRPr>
          </a:p>
        </p:txBody>
      </p:sp>
      <p:sp>
        <p:nvSpPr>
          <p:cNvPr id="440" name="Google Shape;440;p56"/>
          <p:cNvSpPr txBox="1"/>
          <p:nvPr/>
        </p:nvSpPr>
        <p:spPr>
          <a:xfrm>
            <a:off x="4935775" y="722600"/>
            <a:ext cx="50556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Barlow Light"/>
              <a:buChar char="●"/>
            </a:pPr>
            <a:r>
              <a:rPr lang="en" sz="1500">
                <a:solidFill>
                  <a:schemeClr val="dk1"/>
                </a:solidFill>
                <a:latin typeface="Barlow Light"/>
                <a:ea typeface="Barlow Light"/>
                <a:cs typeface="Barlow Light"/>
                <a:sym typeface="Barlow Light"/>
              </a:rPr>
              <a:t>Better </a:t>
            </a:r>
            <a:r>
              <a:rPr lang="en" sz="1500">
                <a:solidFill>
                  <a:schemeClr val="dk1"/>
                </a:solidFill>
                <a:latin typeface="Barlow Light"/>
                <a:ea typeface="Barlow Light"/>
                <a:cs typeface="Barlow Light"/>
                <a:sym typeface="Barlow Light"/>
              </a:rPr>
              <a:t>viewpoint consistency</a:t>
            </a:r>
            <a:r>
              <a:rPr lang="en" sz="1500">
                <a:solidFill>
                  <a:schemeClr val="dk1"/>
                </a:solidFill>
                <a:latin typeface="Barlow Light"/>
                <a:ea typeface="Barlow Light"/>
                <a:cs typeface="Barlow Light"/>
                <a:sym typeface="Barlow Light"/>
              </a:rPr>
              <a:t> &amp; blending</a:t>
            </a:r>
            <a:endParaRPr sz="1500">
              <a:solidFill>
                <a:schemeClr val="dk1"/>
              </a:solidFill>
              <a:latin typeface="Barlow Light"/>
              <a:ea typeface="Barlow Light"/>
              <a:cs typeface="Barlow Light"/>
              <a:sym typeface="Barlow Light"/>
            </a:endParaRPr>
          </a:p>
        </p:txBody>
      </p:sp>
      <p:pic>
        <p:nvPicPr>
          <p:cNvPr id="441" name="Google Shape;441;p56"/>
          <p:cNvPicPr preferRelativeResize="0"/>
          <p:nvPr/>
        </p:nvPicPr>
        <p:blipFill>
          <a:blip r:embed="rId5">
            <a:alphaModFix/>
          </a:blip>
          <a:stretch>
            <a:fillRect/>
          </a:stretch>
        </p:blipFill>
        <p:spPr>
          <a:xfrm>
            <a:off x="6541000" y="0"/>
            <a:ext cx="2602998" cy="65074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7" name="Google Shape;447;p57"/>
          <p:cNvSpPr txBox="1"/>
          <p:nvPr/>
        </p:nvSpPr>
        <p:spPr>
          <a:xfrm>
            <a:off x="541125" y="517950"/>
            <a:ext cx="6370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pta Slab Medium"/>
                <a:ea typeface="Hepta Slab Medium"/>
                <a:cs typeface="Hepta Slab Medium"/>
                <a:sym typeface="Hepta Slab Medium"/>
              </a:rPr>
              <a:t>Qualitative Results</a:t>
            </a:r>
            <a:endParaRPr sz="2200">
              <a:solidFill>
                <a:schemeClr val="dk1"/>
              </a:solidFill>
              <a:latin typeface="Hepta Slab Medium"/>
              <a:ea typeface="Hepta Slab Medium"/>
              <a:cs typeface="Hepta Slab Medium"/>
              <a:sym typeface="Hepta Slab Medium"/>
            </a:endParaRPr>
          </a:p>
        </p:txBody>
      </p:sp>
      <p:pic>
        <p:nvPicPr>
          <p:cNvPr id="448" name="Google Shape;448;p57"/>
          <p:cNvPicPr preferRelativeResize="0"/>
          <p:nvPr/>
        </p:nvPicPr>
        <p:blipFill>
          <a:blip r:embed="rId3">
            <a:alphaModFix/>
          </a:blip>
          <a:stretch>
            <a:fillRect/>
          </a:stretch>
        </p:blipFill>
        <p:spPr>
          <a:xfrm>
            <a:off x="1216675" y="3235423"/>
            <a:ext cx="6710625" cy="1677652"/>
          </a:xfrm>
          <a:prstGeom prst="rect">
            <a:avLst/>
          </a:prstGeom>
          <a:noFill/>
          <a:ln>
            <a:noFill/>
          </a:ln>
        </p:spPr>
      </p:pic>
      <p:pic>
        <p:nvPicPr>
          <p:cNvPr id="449" name="Google Shape;449;p57"/>
          <p:cNvPicPr preferRelativeResize="0"/>
          <p:nvPr/>
        </p:nvPicPr>
        <p:blipFill>
          <a:blip r:embed="rId4">
            <a:alphaModFix/>
          </a:blip>
          <a:stretch>
            <a:fillRect/>
          </a:stretch>
        </p:blipFill>
        <p:spPr>
          <a:xfrm>
            <a:off x="1216687" y="1172050"/>
            <a:ext cx="6710625" cy="1677658"/>
          </a:xfrm>
          <a:prstGeom prst="rect">
            <a:avLst/>
          </a:prstGeom>
          <a:noFill/>
          <a:ln>
            <a:noFill/>
          </a:ln>
        </p:spPr>
      </p:pic>
      <p:sp>
        <p:nvSpPr>
          <p:cNvPr id="450" name="Google Shape;450;p57"/>
          <p:cNvSpPr txBox="1"/>
          <p:nvPr/>
        </p:nvSpPr>
        <p:spPr>
          <a:xfrm>
            <a:off x="985950" y="2849700"/>
            <a:ext cx="742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 vast Martian landscape with red rocky terrain; realistic and highly detailed rows of houses with detailed architecture</a:t>
            </a:r>
            <a:endParaRPr sz="1100">
              <a:solidFill>
                <a:schemeClr val="dk1"/>
              </a:solidFill>
            </a:endParaRPr>
          </a:p>
        </p:txBody>
      </p:sp>
      <p:sp>
        <p:nvSpPr>
          <p:cNvPr id="451" name="Google Shape;451;p57"/>
          <p:cNvSpPr txBox="1"/>
          <p:nvPr/>
        </p:nvSpPr>
        <p:spPr>
          <a:xfrm>
            <a:off x="4935800" y="517950"/>
            <a:ext cx="32826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Barlow Light"/>
              <a:buChar char="●"/>
            </a:pPr>
            <a:r>
              <a:rPr lang="en" sz="1500">
                <a:solidFill>
                  <a:schemeClr val="dk1"/>
                </a:solidFill>
                <a:latin typeface="Barlow Light"/>
                <a:ea typeface="Barlow Light"/>
                <a:cs typeface="Barlow Light"/>
                <a:sym typeface="Barlow Light"/>
              </a:rPr>
              <a:t>Better viewpoint consistency but denoise too much</a:t>
            </a:r>
            <a:endParaRPr sz="1500">
              <a:solidFill>
                <a:schemeClr val="dk1"/>
              </a:solidFill>
              <a:latin typeface="Barlow Light"/>
              <a:ea typeface="Barlow Light"/>
              <a:cs typeface="Barlow Light"/>
              <a:sym typeface="Barlow Light"/>
            </a:endParaRPr>
          </a:p>
        </p:txBody>
      </p:sp>
      <p:pic>
        <p:nvPicPr>
          <p:cNvPr id="452" name="Google Shape;452;p57" title="polygon.png"/>
          <p:cNvPicPr preferRelativeResize="0"/>
          <p:nvPr/>
        </p:nvPicPr>
        <p:blipFill>
          <a:blip r:embed="rId5">
            <a:alphaModFix/>
          </a:blip>
          <a:stretch>
            <a:fillRect/>
          </a:stretch>
        </p:blipFill>
        <p:spPr>
          <a:xfrm>
            <a:off x="6558000" y="0"/>
            <a:ext cx="2585999" cy="646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58"/>
          <p:cNvSpPr txBox="1"/>
          <p:nvPr/>
        </p:nvSpPr>
        <p:spPr>
          <a:xfrm>
            <a:off x="541125" y="517950"/>
            <a:ext cx="6370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pta Slab Medium"/>
                <a:ea typeface="Hepta Slab Medium"/>
                <a:cs typeface="Hepta Slab Medium"/>
                <a:sym typeface="Hepta Slab Medium"/>
              </a:rPr>
              <a:t>Takeaway</a:t>
            </a:r>
            <a:endParaRPr sz="2200">
              <a:solidFill>
                <a:schemeClr val="dk1"/>
              </a:solidFill>
              <a:latin typeface="Hepta Slab Medium"/>
              <a:ea typeface="Hepta Slab Medium"/>
              <a:cs typeface="Hepta Slab Medium"/>
              <a:sym typeface="Hepta Slab Medium"/>
            </a:endParaRPr>
          </a:p>
        </p:txBody>
      </p:sp>
      <p:sp>
        <p:nvSpPr>
          <p:cNvPr id="459" name="Google Shape;459;p58"/>
          <p:cNvSpPr txBox="1"/>
          <p:nvPr/>
        </p:nvSpPr>
        <p:spPr>
          <a:xfrm>
            <a:off x="1068800" y="1171200"/>
            <a:ext cx="71334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Barlow Light"/>
              <a:buChar char="●"/>
            </a:pPr>
            <a:r>
              <a:rPr lang="en" sz="1500">
                <a:solidFill>
                  <a:schemeClr val="dk1"/>
                </a:solidFill>
                <a:latin typeface="Barlow Light"/>
                <a:ea typeface="Barlow Light"/>
                <a:cs typeface="Barlow Light"/>
                <a:sym typeface="Barlow Light"/>
              </a:rPr>
              <a:t>Center-to-side sliding helps with </a:t>
            </a:r>
            <a:r>
              <a:rPr lang="en" sz="1500">
                <a:solidFill>
                  <a:schemeClr val="dk1"/>
                </a:solidFill>
                <a:latin typeface="Barlow Light"/>
                <a:ea typeface="Barlow Light"/>
                <a:cs typeface="Barlow Light"/>
                <a:sym typeface="Barlow Light"/>
              </a:rPr>
              <a:t>patch-wise consistency by deciding the overall style</a:t>
            </a:r>
            <a:endParaRPr sz="1500">
              <a:solidFill>
                <a:schemeClr val="dk1"/>
              </a:solidFill>
              <a:latin typeface="Barlow Light"/>
              <a:ea typeface="Barlow Light"/>
              <a:cs typeface="Barlow Light"/>
              <a:sym typeface="Barlow Light"/>
            </a:endParaRPr>
          </a:p>
          <a:p>
            <a:pPr indent="-323850" lvl="0" marL="457200" rtl="0" algn="l">
              <a:spcBef>
                <a:spcPts val="0"/>
              </a:spcBef>
              <a:spcAft>
                <a:spcPts val="0"/>
              </a:spcAft>
              <a:buClr>
                <a:schemeClr val="dk1"/>
              </a:buClr>
              <a:buSzPts val="1500"/>
              <a:buFont typeface="Barlow Light"/>
              <a:buChar char="●"/>
            </a:pPr>
            <a:r>
              <a:rPr lang="en" sz="1500">
                <a:solidFill>
                  <a:schemeClr val="dk1"/>
                </a:solidFill>
                <a:latin typeface="Barlow Light"/>
                <a:ea typeface="Barlow Light"/>
                <a:cs typeface="Barlow Light"/>
                <a:sym typeface="Barlow Light"/>
              </a:rPr>
              <a:t>Patch-dependency in denoising steps helps with understanding the neighbor content &amp; following the region guidance</a:t>
            </a:r>
            <a:endParaRPr sz="1500">
              <a:solidFill>
                <a:schemeClr val="dk1"/>
              </a:solidFill>
              <a:latin typeface="Barlow Light"/>
              <a:ea typeface="Barlow Light"/>
              <a:cs typeface="Barlow Light"/>
              <a:sym typeface="Barlow Light"/>
            </a:endParaRPr>
          </a:p>
          <a:p>
            <a:pPr indent="-323850" lvl="0" marL="457200" rtl="0" algn="l">
              <a:spcBef>
                <a:spcPts val="0"/>
              </a:spcBef>
              <a:spcAft>
                <a:spcPts val="0"/>
              </a:spcAft>
              <a:buClr>
                <a:schemeClr val="dk1"/>
              </a:buClr>
              <a:buSzPts val="1500"/>
              <a:buFont typeface="Barlow Light"/>
              <a:buChar char="●"/>
            </a:pPr>
            <a:r>
              <a:rPr lang="en" sz="1500">
                <a:solidFill>
                  <a:schemeClr val="dk1"/>
                </a:solidFill>
                <a:latin typeface="Barlow Light"/>
                <a:ea typeface="Barlow Light"/>
                <a:cs typeface="Barlow Light"/>
                <a:sym typeface="Barlow Light"/>
              </a:rPr>
              <a:t>May lead to over-smooth results</a:t>
            </a:r>
            <a:endParaRPr sz="1500">
              <a:solidFill>
                <a:schemeClr val="dk1"/>
              </a:solidFill>
              <a:latin typeface="Barlow Light"/>
              <a:ea typeface="Barlow Light"/>
              <a:cs typeface="Barlow Light"/>
              <a:sym typeface="Barlow Light"/>
            </a:endParaRPr>
          </a:p>
        </p:txBody>
      </p:sp>
      <p:pic>
        <p:nvPicPr>
          <p:cNvPr id="460" name="Google Shape;460;p58"/>
          <p:cNvPicPr preferRelativeResize="0"/>
          <p:nvPr/>
        </p:nvPicPr>
        <p:blipFill>
          <a:blip r:embed="rId3">
            <a:alphaModFix/>
          </a:blip>
          <a:stretch>
            <a:fillRect/>
          </a:stretch>
        </p:blipFill>
        <p:spPr>
          <a:xfrm>
            <a:off x="1216688" y="2867498"/>
            <a:ext cx="6710625" cy="1677652"/>
          </a:xfrm>
          <a:prstGeom prst="rect">
            <a:avLst/>
          </a:prstGeom>
          <a:noFill/>
          <a:ln>
            <a:noFill/>
          </a:ln>
        </p:spPr>
      </p:pic>
      <p:pic>
        <p:nvPicPr>
          <p:cNvPr id="461" name="Google Shape;461;p58" title="polygon.png"/>
          <p:cNvPicPr preferRelativeResize="0"/>
          <p:nvPr/>
        </p:nvPicPr>
        <p:blipFill>
          <a:blip r:embed="rId4">
            <a:alphaModFix/>
          </a:blip>
          <a:stretch>
            <a:fillRect/>
          </a:stretch>
        </p:blipFill>
        <p:spPr>
          <a:xfrm>
            <a:off x="5341325" y="2138400"/>
            <a:ext cx="2585999" cy="64650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9"/>
          <p:cNvSpPr txBox="1"/>
          <p:nvPr/>
        </p:nvSpPr>
        <p:spPr>
          <a:xfrm>
            <a:off x="3594350" y="23101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Thank You!</a:t>
            </a:r>
            <a:endParaRPr sz="2200">
              <a:solidFill>
                <a:schemeClr val="dk1"/>
              </a:solidFill>
            </a:endParaRPr>
          </a:p>
        </p:txBody>
      </p:sp>
      <p:sp>
        <p:nvSpPr>
          <p:cNvPr id="467" name="Google Shape;46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59"/>
          <p:cNvSpPr txBox="1"/>
          <p:nvPr/>
        </p:nvSpPr>
        <p:spPr>
          <a:xfrm>
            <a:off x="1074500" y="1280000"/>
            <a:ext cx="338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Barlow Light"/>
              <a:ea typeface="Barlow Light"/>
              <a:cs typeface="Barlow Light"/>
              <a:sym typeface="Barlow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2" name="Shape 472"/>
        <p:cNvGrpSpPr/>
        <p:nvPr/>
      </p:nvGrpSpPr>
      <p:grpSpPr>
        <a:xfrm>
          <a:off x="0" y="0"/>
          <a:ext cx="0" cy="0"/>
          <a:chOff x="0" y="0"/>
          <a:chExt cx="0" cy="0"/>
        </a:xfrm>
      </p:grpSpPr>
      <p:pic>
        <p:nvPicPr>
          <p:cNvPr id="473" name="Google Shape;473;p60"/>
          <p:cNvPicPr preferRelativeResize="0"/>
          <p:nvPr/>
        </p:nvPicPr>
        <p:blipFill>
          <a:blip r:embed="rId3">
            <a:alphaModFix/>
          </a:blip>
          <a:stretch>
            <a:fillRect/>
          </a:stretch>
        </p:blipFill>
        <p:spPr>
          <a:xfrm>
            <a:off x="0" y="0"/>
            <a:ext cx="4451440" cy="5143500"/>
          </a:xfrm>
          <a:prstGeom prst="rect">
            <a:avLst/>
          </a:prstGeom>
          <a:noFill/>
          <a:ln>
            <a:noFill/>
          </a:ln>
        </p:spPr>
      </p:pic>
      <p:sp>
        <p:nvSpPr>
          <p:cNvPr id="474" name="Google Shape;474;p60"/>
          <p:cNvSpPr txBox="1"/>
          <p:nvPr/>
        </p:nvSpPr>
        <p:spPr>
          <a:xfrm>
            <a:off x="4451450" y="56825"/>
            <a:ext cx="2353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900">
                <a:solidFill>
                  <a:schemeClr val="dk1"/>
                </a:solidFill>
              </a:rPr>
              <a:t>Prometheus Bound</a:t>
            </a:r>
            <a:endParaRPr i="1" sz="1900">
              <a:solidFill>
                <a:schemeClr val="dk1"/>
              </a:solidFill>
            </a:endParaRPr>
          </a:p>
        </p:txBody>
      </p:sp>
      <p:grpSp>
        <p:nvGrpSpPr>
          <p:cNvPr id="475" name="Google Shape;475;p60"/>
          <p:cNvGrpSpPr/>
          <p:nvPr/>
        </p:nvGrpSpPr>
        <p:grpSpPr>
          <a:xfrm>
            <a:off x="2872500" y="1782500"/>
            <a:ext cx="5089800" cy="2539875"/>
            <a:chOff x="2872500" y="1782500"/>
            <a:chExt cx="5089800" cy="2539875"/>
          </a:xfrm>
        </p:grpSpPr>
        <p:sp>
          <p:nvSpPr>
            <p:cNvPr id="476" name="Google Shape;476;p60"/>
            <p:cNvSpPr txBox="1"/>
            <p:nvPr/>
          </p:nvSpPr>
          <p:spPr>
            <a:xfrm>
              <a:off x="5187300" y="3845375"/>
              <a:ext cx="277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🎨Peter Paul Rubens</a:t>
              </a:r>
              <a:endParaRPr sz="1900">
                <a:solidFill>
                  <a:schemeClr val="dk1"/>
                </a:solidFill>
              </a:endParaRPr>
            </a:p>
          </p:txBody>
        </p:sp>
        <p:sp>
          <p:nvSpPr>
            <p:cNvPr id="477" name="Google Shape;477;p60"/>
            <p:cNvSpPr txBox="1"/>
            <p:nvPr/>
          </p:nvSpPr>
          <p:spPr>
            <a:xfrm>
              <a:off x="5187300" y="1782500"/>
              <a:ext cx="277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a:t>
              </a:r>
              <a:r>
                <a:rPr lang="en" sz="1900">
                  <a:solidFill>
                    <a:schemeClr val="dk1"/>
                  </a:solidFill>
                </a:rPr>
                <a:t>Frans Snyders</a:t>
              </a:r>
              <a:endParaRPr sz="1900">
                <a:solidFill>
                  <a:schemeClr val="dk1"/>
                </a:solidFill>
              </a:endParaRPr>
            </a:p>
          </p:txBody>
        </p:sp>
        <p:cxnSp>
          <p:nvCxnSpPr>
            <p:cNvPr id="478" name="Google Shape;478;p60"/>
            <p:cNvCxnSpPr>
              <a:endCxn id="477" idx="1"/>
            </p:cNvCxnSpPr>
            <p:nvPr/>
          </p:nvCxnSpPr>
          <p:spPr>
            <a:xfrm flipH="1" rot="10800000">
              <a:off x="2872500" y="2021000"/>
              <a:ext cx="2314800" cy="221700"/>
            </a:xfrm>
            <a:prstGeom prst="straightConnector1">
              <a:avLst/>
            </a:prstGeom>
            <a:noFill/>
            <a:ln cap="flat" cmpd="sng" w="9525">
              <a:solidFill>
                <a:schemeClr val="dk2"/>
              </a:solidFill>
              <a:prstDash val="solid"/>
              <a:round/>
              <a:headEnd len="med" w="med" type="none"/>
              <a:tailEnd len="med" w="med" type="triangle"/>
            </a:ln>
          </p:spPr>
        </p:cxnSp>
        <p:cxnSp>
          <p:nvCxnSpPr>
            <p:cNvPr id="479" name="Google Shape;479;p60"/>
            <p:cNvCxnSpPr>
              <a:endCxn id="476" idx="1"/>
            </p:cNvCxnSpPr>
            <p:nvPr/>
          </p:nvCxnSpPr>
          <p:spPr>
            <a:xfrm>
              <a:off x="3284400" y="4018775"/>
              <a:ext cx="1902900" cy="65100"/>
            </a:xfrm>
            <a:prstGeom prst="straightConnector1">
              <a:avLst/>
            </a:prstGeom>
            <a:noFill/>
            <a:ln cap="flat" cmpd="sng" w="9525">
              <a:solidFill>
                <a:schemeClr val="dk2"/>
              </a:solidFill>
              <a:prstDash val="solid"/>
              <a:round/>
              <a:headEnd len="med" w="med" type="none"/>
              <a:tailEnd len="med" w="med" type="triangle"/>
            </a:ln>
          </p:spPr>
        </p:cxnSp>
      </p:grpSp>
      <p:sp>
        <p:nvSpPr>
          <p:cNvPr id="480" name="Google Shape;480;p60"/>
          <p:cNvSpPr txBox="1"/>
          <p:nvPr/>
        </p:nvSpPr>
        <p:spPr>
          <a:xfrm>
            <a:off x="5916050" y="4804800"/>
            <a:ext cx="302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Source: Wikipedia - </a:t>
            </a:r>
            <a:r>
              <a:rPr i="1" lang="en" sz="1000">
                <a:solidFill>
                  <a:schemeClr val="dk2"/>
                </a:solidFill>
              </a:rPr>
              <a:t>Prometheus Bound</a:t>
            </a:r>
            <a:r>
              <a:rPr lang="en" sz="1000">
                <a:solidFill>
                  <a:schemeClr val="dk2"/>
                </a:solidFill>
              </a:rPr>
              <a:t> (Rubens)</a:t>
            </a:r>
            <a:endParaRPr sz="1000">
              <a:solidFill>
                <a:schemeClr val="dk2"/>
              </a:solidFill>
            </a:endParaRPr>
          </a:p>
        </p:txBody>
      </p:sp>
      <p:sp>
        <p:nvSpPr>
          <p:cNvPr id="481" name="Google Shape;48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sp>
        <p:nvSpPr>
          <p:cNvPr id="486" name="Google Shape;486;p61"/>
          <p:cNvSpPr txBox="1"/>
          <p:nvPr/>
        </p:nvSpPr>
        <p:spPr>
          <a:xfrm>
            <a:off x="541125" y="517950"/>
            <a:ext cx="666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u="sng">
                <a:solidFill>
                  <a:schemeClr val="dk1"/>
                </a:solidFill>
              </a:rPr>
              <a:t>Collaborative</a:t>
            </a:r>
            <a:r>
              <a:rPr lang="en" sz="2200">
                <a:solidFill>
                  <a:schemeClr val="dk1"/>
                </a:solidFill>
              </a:rPr>
              <a:t> image generation?</a:t>
            </a:r>
            <a:endParaRPr sz="2200">
              <a:solidFill>
                <a:schemeClr val="dk1"/>
              </a:solidFill>
            </a:endParaRPr>
          </a:p>
        </p:txBody>
      </p:sp>
      <p:graphicFrame>
        <p:nvGraphicFramePr>
          <p:cNvPr id="487" name="Google Shape;487;p61"/>
          <p:cNvGraphicFramePr/>
          <p:nvPr/>
        </p:nvGraphicFramePr>
        <p:xfrm>
          <a:off x="2330550" y="2176100"/>
          <a:ext cx="3000000" cy="3000000"/>
        </p:xfrm>
        <a:graphic>
          <a:graphicData uri="http://schemas.openxmlformats.org/drawingml/2006/table">
            <a:tbl>
              <a:tblPr>
                <a:noFill/>
                <a:tableStyleId>{CA5D49A2-1003-4472-A5C4-053678380F53}</a:tableStyleId>
              </a:tblPr>
              <a:tblGrid>
                <a:gridCol w="1261000"/>
                <a:gridCol w="1261000"/>
                <a:gridCol w="1261000"/>
                <a:gridCol w="1261000"/>
              </a:tblGrid>
              <a:tr h="1261000">
                <a:tc>
                  <a:txBody>
                    <a:bodyPr/>
                    <a:lstStyle/>
                    <a:p>
                      <a:pPr indent="0" lvl="0" marL="0" rtl="0" algn="ctr">
                        <a:spcBef>
                          <a:spcPts val="0"/>
                        </a:spcBef>
                        <a:spcAft>
                          <a:spcPts val="0"/>
                        </a:spcAft>
                        <a:buClr>
                          <a:schemeClr val="lt1"/>
                        </a:buClr>
                        <a:buSzPts val="1100"/>
                        <a:buFont typeface="Arial"/>
                        <a:buNone/>
                      </a:pPr>
                      <a:r>
                        <a:rPr lang="en" sz="2200">
                          <a:solidFill>
                            <a:schemeClr val="dk1"/>
                          </a:solidFill>
                        </a:rPr>
                        <a:t>🖼️</a:t>
                      </a:r>
                      <a:endParaRPr/>
                    </a:p>
                  </a:txBody>
                  <a:tcPr marT="91425" marB="91425" marR="91425" marL="91425" anchor="ctr"/>
                </a:tc>
                <a:tc>
                  <a:txBody>
                    <a:bodyPr/>
                    <a:lstStyle/>
                    <a:p>
                      <a:pPr indent="0" lvl="0" marL="0" rtl="0" algn="ctr">
                        <a:spcBef>
                          <a:spcPts val="0"/>
                        </a:spcBef>
                        <a:spcAft>
                          <a:spcPts val="0"/>
                        </a:spcAft>
                        <a:buClr>
                          <a:schemeClr val="lt1"/>
                        </a:buClr>
                        <a:buSzPts val="1100"/>
                        <a:buFont typeface="Arial"/>
                        <a:buNone/>
                      </a:pPr>
                      <a:r>
                        <a:rPr lang="en" sz="2200">
                          <a:solidFill>
                            <a:schemeClr val="dk1"/>
                          </a:solidFill>
                        </a:rPr>
                        <a:t>🖼️</a:t>
                      </a:r>
                      <a:endParaRPr/>
                    </a:p>
                  </a:txBody>
                  <a:tcPr marT="91425" marB="91425" marR="91425" marL="91425" anchor="ctr"/>
                </a:tc>
                <a:tc>
                  <a:txBody>
                    <a:bodyPr/>
                    <a:lstStyle/>
                    <a:p>
                      <a:pPr indent="0" lvl="0" marL="0" rtl="0" algn="ctr">
                        <a:spcBef>
                          <a:spcPts val="0"/>
                        </a:spcBef>
                        <a:spcAft>
                          <a:spcPts val="0"/>
                        </a:spcAft>
                        <a:buClr>
                          <a:schemeClr val="lt1"/>
                        </a:buClr>
                        <a:buSzPts val="1100"/>
                        <a:buFont typeface="Arial"/>
                        <a:buNone/>
                      </a:pPr>
                      <a:r>
                        <a:rPr lang="en" sz="2200">
                          <a:solidFill>
                            <a:schemeClr val="dk1"/>
                          </a:solidFill>
                        </a:rPr>
                        <a:t>🖼️</a:t>
                      </a:r>
                      <a:endParaRPr/>
                    </a:p>
                  </a:txBody>
                  <a:tcPr marT="91425" marB="91425" marR="91425" marL="91425" anchor="ctr"/>
                </a:tc>
                <a:tc>
                  <a:txBody>
                    <a:bodyPr/>
                    <a:lstStyle/>
                    <a:p>
                      <a:pPr indent="0" lvl="0" marL="0" rtl="0" algn="ctr">
                        <a:spcBef>
                          <a:spcPts val="0"/>
                        </a:spcBef>
                        <a:spcAft>
                          <a:spcPts val="0"/>
                        </a:spcAft>
                        <a:buClr>
                          <a:schemeClr val="lt1"/>
                        </a:buClr>
                        <a:buSzPts val="1100"/>
                        <a:buFont typeface="Arial"/>
                        <a:buNone/>
                      </a:pPr>
                      <a:r>
                        <a:rPr lang="en" sz="2200">
                          <a:solidFill>
                            <a:schemeClr val="dk1"/>
                          </a:solidFill>
                        </a:rPr>
                        <a:t>🖼️</a:t>
                      </a:r>
                      <a:endParaRPr/>
                    </a:p>
                  </a:txBody>
                  <a:tcPr marT="91425" marB="91425" marR="91425" marL="91425" anchor="ctr"/>
                </a:tc>
              </a:tr>
            </a:tbl>
          </a:graphicData>
        </a:graphic>
      </p:graphicFrame>
      <p:pic>
        <p:nvPicPr>
          <p:cNvPr id="488" name="Google Shape;488;p61"/>
          <p:cNvPicPr preferRelativeResize="0"/>
          <p:nvPr/>
        </p:nvPicPr>
        <p:blipFill>
          <a:blip r:embed="rId3">
            <a:alphaModFix/>
          </a:blip>
          <a:stretch>
            <a:fillRect/>
          </a:stretch>
        </p:blipFill>
        <p:spPr>
          <a:xfrm>
            <a:off x="2330550" y="3568300"/>
            <a:ext cx="5043999" cy="1261000"/>
          </a:xfrm>
          <a:prstGeom prst="rect">
            <a:avLst/>
          </a:prstGeom>
          <a:noFill/>
          <a:ln>
            <a:noFill/>
          </a:ln>
        </p:spPr>
      </p:pic>
      <p:sp>
        <p:nvSpPr>
          <p:cNvPr id="489" name="Google Shape;489;p61"/>
          <p:cNvSpPr txBox="1"/>
          <p:nvPr/>
        </p:nvSpPr>
        <p:spPr>
          <a:xfrm>
            <a:off x="569350" y="2176100"/>
            <a:ext cx="108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Idea 1:</a:t>
            </a:r>
            <a:endParaRPr sz="2200">
              <a:solidFill>
                <a:schemeClr val="dk1"/>
              </a:solidFill>
            </a:endParaRPr>
          </a:p>
        </p:txBody>
      </p:sp>
      <p:sp>
        <p:nvSpPr>
          <p:cNvPr id="490" name="Google Shape;490;p61"/>
          <p:cNvSpPr txBox="1"/>
          <p:nvPr/>
        </p:nvSpPr>
        <p:spPr>
          <a:xfrm>
            <a:off x="569350" y="1109225"/>
            <a:ext cx="8118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Goal: generate high-resolution images, using pre-trained low-resolution diffusion models, without any training</a:t>
            </a:r>
            <a:endParaRPr sz="2200">
              <a:solidFill>
                <a:schemeClr val="dk1"/>
              </a:solidFill>
            </a:endParaRPr>
          </a:p>
        </p:txBody>
      </p:sp>
      <p:sp>
        <p:nvSpPr>
          <p:cNvPr id="491" name="Google Shape;49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sp>
        <p:nvSpPr>
          <p:cNvPr id="496" name="Google Shape;496;p62"/>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Idea 2: overlapping patches</a:t>
            </a:r>
            <a:endParaRPr sz="2200">
              <a:solidFill>
                <a:schemeClr val="dk1"/>
              </a:solidFill>
            </a:endParaRPr>
          </a:p>
        </p:txBody>
      </p:sp>
      <p:sp>
        <p:nvSpPr>
          <p:cNvPr id="497" name="Google Shape;497;p62"/>
          <p:cNvSpPr txBox="1"/>
          <p:nvPr/>
        </p:nvSpPr>
        <p:spPr>
          <a:xfrm>
            <a:off x="611950" y="1328325"/>
            <a:ext cx="3016800" cy="304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t/>
            </a:r>
            <a:endParaRPr sz="1500">
              <a:solidFill>
                <a:schemeClr val="dk1"/>
              </a:solidFill>
              <a:latin typeface="Barlow Light"/>
              <a:ea typeface="Barlow Light"/>
              <a:cs typeface="Barlow Light"/>
              <a:sym typeface="Barlow Light"/>
            </a:endParaRPr>
          </a:p>
        </p:txBody>
      </p:sp>
      <p:sp>
        <p:nvSpPr>
          <p:cNvPr id="498" name="Google Shape;498;p62"/>
          <p:cNvSpPr/>
          <p:nvPr/>
        </p:nvSpPr>
        <p:spPr>
          <a:xfrm>
            <a:off x="1700500" y="1665425"/>
            <a:ext cx="839700" cy="83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99" name="Google Shape;499;p62"/>
          <p:cNvSpPr/>
          <p:nvPr/>
        </p:nvSpPr>
        <p:spPr>
          <a:xfrm>
            <a:off x="736150" y="1665425"/>
            <a:ext cx="839700" cy="83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500" name="Google Shape;500;p62"/>
          <p:cNvSpPr/>
          <p:nvPr/>
        </p:nvSpPr>
        <p:spPr>
          <a:xfrm>
            <a:off x="1170775" y="1496575"/>
            <a:ext cx="839700" cy="83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501" name="Google Shape;501;p62"/>
          <p:cNvSpPr/>
          <p:nvPr/>
        </p:nvSpPr>
        <p:spPr>
          <a:xfrm>
            <a:off x="695200" y="2272375"/>
            <a:ext cx="839700" cy="83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502" name="Google Shape;502;p62"/>
          <p:cNvSpPr/>
          <p:nvPr/>
        </p:nvSpPr>
        <p:spPr>
          <a:xfrm>
            <a:off x="1366975" y="2022600"/>
            <a:ext cx="839700" cy="8397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grpSp>
        <p:nvGrpSpPr>
          <p:cNvPr id="503" name="Google Shape;503;p62"/>
          <p:cNvGrpSpPr/>
          <p:nvPr/>
        </p:nvGrpSpPr>
        <p:grpSpPr>
          <a:xfrm>
            <a:off x="2206600" y="1432675"/>
            <a:ext cx="3687150" cy="2700350"/>
            <a:chOff x="2206600" y="1432675"/>
            <a:chExt cx="3687150" cy="2700350"/>
          </a:xfrm>
        </p:grpSpPr>
        <p:sp>
          <p:nvSpPr>
            <p:cNvPr id="504" name="Google Shape;504;p62"/>
            <p:cNvSpPr txBox="1"/>
            <p:nvPr/>
          </p:nvSpPr>
          <p:spPr>
            <a:xfrm>
              <a:off x="4541950" y="2312100"/>
              <a:ext cx="1312200" cy="523200"/>
            </a:xfrm>
            <a:prstGeom prst="rect">
              <a:avLst/>
            </a:prstGeom>
            <a:solidFill>
              <a:srgbClr val="434343"/>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Diffusion</a:t>
              </a:r>
              <a:endParaRPr sz="2200">
                <a:solidFill>
                  <a:schemeClr val="dk1"/>
                </a:solidFill>
              </a:endParaRPr>
            </a:p>
          </p:txBody>
        </p:sp>
        <p:sp>
          <p:nvSpPr>
            <p:cNvPr id="505" name="Google Shape;505;p62"/>
            <p:cNvSpPr txBox="1"/>
            <p:nvPr/>
          </p:nvSpPr>
          <p:spPr>
            <a:xfrm>
              <a:off x="4502350" y="1432675"/>
              <a:ext cx="139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Text input</a:t>
              </a:r>
              <a:endParaRPr sz="2200">
                <a:solidFill>
                  <a:schemeClr val="dk1"/>
                </a:solidFill>
              </a:endParaRPr>
            </a:p>
          </p:txBody>
        </p:sp>
        <p:cxnSp>
          <p:nvCxnSpPr>
            <p:cNvPr id="506" name="Google Shape;506;p62"/>
            <p:cNvCxnSpPr>
              <a:stCxn id="505" idx="2"/>
              <a:endCxn id="504" idx="0"/>
            </p:cNvCxnSpPr>
            <p:nvPr/>
          </p:nvCxnSpPr>
          <p:spPr>
            <a:xfrm>
              <a:off x="5198050" y="1955875"/>
              <a:ext cx="0" cy="356100"/>
            </a:xfrm>
            <a:prstGeom prst="straightConnector1">
              <a:avLst/>
            </a:prstGeom>
            <a:noFill/>
            <a:ln cap="flat" cmpd="sng" w="9525">
              <a:solidFill>
                <a:schemeClr val="dk2"/>
              </a:solidFill>
              <a:prstDash val="solid"/>
              <a:round/>
              <a:headEnd len="med" w="med" type="none"/>
              <a:tailEnd len="med" w="med" type="triangle"/>
            </a:ln>
          </p:spPr>
        </p:cxnSp>
        <p:cxnSp>
          <p:nvCxnSpPr>
            <p:cNvPr id="507" name="Google Shape;507;p62"/>
            <p:cNvCxnSpPr>
              <a:stCxn id="504" idx="2"/>
              <a:endCxn id="508" idx="0"/>
            </p:cNvCxnSpPr>
            <p:nvPr/>
          </p:nvCxnSpPr>
          <p:spPr>
            <a:xfrm flipH="1">
              <a:off x="5196850" y="2835300"/>
              <a:ext cx="1200" cy="458100"/>
            </a:xfrm>
            <a:prstGeom prst="straightConnector1">
              <a:avLst/>
            </a:prstGeom>
            <a:noFill/>
            <a:ln cap="flat" cmpd="sng" w="9525">
              <a:solidFill>
                <a:schemeClr val="dk2"/>
              </a:solidFill>
              <a:prstDash val="solid"/>
              <a:round/>
              <a:headEnd len="med" w="med" type="none"/>
              <a:tailEnd len="med" w="med" type="triangle"/>
            </a:ln>
          </p:spPr>
        </p:cxnSp>
        <p:sp>
          <p:nvSpPr>
            <p:cNvPr id="508" name="Google Shape;508;p62"/>
            <p:cNvSpPr/>
            <p:nvPr/>
          </p:nvSpPr>
          <p:spPr>
            <a:xfrm>
              <a:off x="4777000" y="3293325"/>
              <a:ext cx="839700" cy="8397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2200">
                  <a:solidFill>
                    <a:schemeClr val="dk1"/>
                  </a:solidFill>
                </a:rPr>
                <a:t>🖼️</a:t>
              </a:r>
              <a:endParaRPr>
                <a:latin typeface="Barlow Light"/>
                <a:ea typeface="Barlow Light"/>
                <a:cs typeface="Barlow Light"/>
                <a:sym typeface="Barlow Light"/>
              </a:endParaRPr>
            </a:p>
          </p:txBody>
        </p:sp>
        <p:cxnSp>
          <p:nvCxnSpPr>
            <p:cNvPr id="509" name="Google Shape;509;p62"/>
            <p:cNvCxnSpPr>
              <a:stCxn id="508" idx="1"/>
              <a:endCxn id="502" idx="3"/>
            </p:cNvCxnSpPr>
            <p:nvPr/>
          </p:nvCxnSpPr>
          <p:spPr>
            <a:xfrm rot="10800000">
              <a:off x="2206600" y="2442375"/>
              <a:ext cx="2570400" cy="1270800"/>
            </a:xfrm>
            <a:prstGeom prst="straightConnector1">
              <a:avLst/>
            </a:prstGeom>
            <a:noFill/>
            <a:ln cap="flat" cmpd="sng" w="9525">
              <a:solidFill>
                <a:schemeClr val="dk2"/>
              </a:solidFill>
              <a:prstDash val="solid"/>
              <a:round/>
              <a:headEnd len="med" w="med" type="none"/>
              <a:tailEnd len="med" w="med" type="triangle"/>
            </a:ln>
          </p:spPr>
        </p:cxnSp>
      </p:grpSp>
      <p:grpSp>
        <p:nvGrpSpPr>
          <p:cNvPr id="510" name="Google Shape;510;p62"/>
          <p:cNvGrpSpPr/>
          <p:nvPr/>
        </p:nvGrpSpPr>
        <p:grpSpPr>
          <a:xfrm>
            <a:off x="6763850" y="1011550"/>
            <a:ext cx="1713117" cy="1757579"/>
            <a:chOff x="6763850" y="1011550"/>
            <a:chExt cx="1713117" cy="1757579"/>
          </a:xfrm>
        </p:grpSpPr>
        <p:sp>
          <p:nvSpPr>
            <p:cNvPr id="511" name="Google Shape;511;p62"/>
            <p:cNvSpPr/>
            <p:nvPr/>
          </p:nvSpPr>
          <p:spPr>
            <a:xfrm>
              <a:off x="6763850" y="1011550"/>
              <a:ext cx="1066800" cy="11037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rPr>
                <a:t>🖼️</a:t>
              </a:r>
              <a:endParaRPr>
                <a:latin typeface="Barlow Light"/>
                <a:ea typeface="Barlow Light"/>
                <a:cs typeface="Barlow Light"/>
                <a:sym typeface="Barlow Light"/>
              </a:endParaRPr>
            </a:p>
          </p:txBody>
        </p:sp>
        <p:sp>
          <p:nvSpPr>
            <p:cNvPr id="512" name="Google Shape;512;p62"/>
            <p:cNvSpPr/>
            <p:nvPr/>
          </p:nvSpPr>
          <p:spPr>
            <a:xfrm>
              <a:off x="7410167" y="1665429"/>
              <a:ext cx="1066800" cy="11037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rPr>
                <a:t>🖼️</a:t>
              </a:r>
              <a:endParaRPr>
                <a:latin typeface="Barlow Light"/>
                <a:ea typeface="Barlow Light"/>
                <a:cs typeface="Barlow Light"/>
                <a:sym typeface="Barlow Light"/>
              </a:endParaRPr>
            </a:p>
          </p:txBody>
        </p:sp>
      </p:grpSp>
      <p:sp>
        <p:nvSpPr>
          <p:cNvPr id="513" name="Google Shape;513;p62"/>
          <p:cNvSpPr txBox="1"/>
          <p:nvPr/>
        </p:nvSpPr>
        <p:spPr>
          <a:xfrm>
            <a:off x="7410175" y="1665425"/>
            <a:ext cx="420600" cy="4617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 ?</a:t>
            </a:r>
            <a:endParaRPr sz="1800">
              <a:solidFill>
                <a:srgbClr val="FF0000"/>
              </a:solidFill>
            </a:endParaRPr>
          </a:p>
        </p:txBody>
      </p:sp>
      <p:sp>
        <p:nvSpPr>
          <p:cNvPr id="514" name="Google Shape;514;p62"/>
          <p:cNvSpPr txBox="1"/>
          <p:nvPr/>
        </p:nvSpPr>
        <p:spPr>
          <a:xfrm>
            <a:off x="6763850" y="3161475"/>
            <a:ext cx="139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Average?</a:t>
            </a:r>
            <a:endParaRPr sz="2200">
              <a:solidFill>
                <a:schemeClr val="dk1"/>
              </a:solidFill>
            </a:endParaRPr>
          </a:p>
        </p:txBody>
      </p:sp>
      <p:sp>
        <p:nvSpPr>
          <p:cNvPr id="515" name="Google Shape;515;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9" name="Shape 519"/>
        <p:cNvGrpSpPr/>
        <p:nvPr/>
      </p:nvGrpSpPr>
      <p:grpSpPr>
        <a:xfrm>
          <a:off x="0" y="0"/>
          <a:ext cx="0" cy="0"/>
          <a:chOff x="0" y="0"/>
          <a:chExt cx="0" cy="0"/>
        </a:xfrm>
      </p:grpSpPr>
      <p:sp>
        <p:nvSpPr>
          <p:cNvPr id="520" name="Google Shape;520;p63"/>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Idea 2: not work…</a:t>
            </a:r>
            <a:endParaRPr sz="2200">
              <a:solidFill>
                <a:schemeClr val="dk1"/>
              </a:solidFill>
            </a:endParaRPr>
          </a:p>
        </p:txBody>
      </p:sp>
      <p:pic>
        <p:nvPicPr>
          <p:cNvPr id="521" name="Google Shape;521;p63"/>
          <p:cNvPicPr preferRelativeResize="0"/>
          <p:nvPr/>
        </p:nvPicPr>
        <p:blipFill>
          <a:blip r:embed="rId3">
            <a:alphaModFix/>
          </a:blip>
          <a:stretch>
            <a:fillRect/>
          </a:stretch>
        </p:blipFill>
        <p:spPr>
          <a:xfrm>
            <a:off x="1768125" y="1525150"/>
            <a:ext cx="1421371" cy="1444237"/>
          </a:xfrm>
          <a:prstGeom prst="rect">
            <a:avLst/>
          </a:prstGeom>
          <a:noFill/>
          <a:ln>
            <a:noFill/>
          </a:ln>
        </p:spPr>
      </p:pic>
      <p:pic>
        <p:nvPicPr>
          <p:cNvPr id="522" name="Google Shape;522;p63"/>
          <p:cNvPicPr preferRelativeResize="0"/>
          <p:nvPr/>
        </p:nvPicPr>
        <p:blipFill>
          <a:blip r:embed="rId4">
            <a:alphaModFix/>
          </a:blip>
          <a:stretch>
            <a:fillRect/>
          </a:stretch>
        </p:blipFill>
        <p:spPr>
          <a:xfrm>
            <a:off x="5319050" y="1525150"/>
            <a:ext cx="3030696" cy="3079450"/>
          </a:xfrm>
          <a:prstGeom prst="rect">
            <a:avLst/>
          </a:prstGeom>
          <a:noFill/>
          <a:ln>
            <a:noFill/>
          </a:ln>
        </p:spPr>
      </p:pic>
      <p:sp>
        <p:nvSpPr>
          <p:cNvPr id="523" name="Google Shape;523;p63"/>
          <p:cNvSpPr/>
          <p:nvPr/>
        </p:nvSpPr>
        <p:spPr>
          <a:xfrm>
            <a:off x="3481713" y="2699900"/>
            <a:ext cx="1608600" cy="6492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Average</a:t>
            </a:r>
            <a:endParaRPr sz="1600">
              <a:solidFill>
                <a:schemeClr val="dk1"/>
              </a:solidFill>
            </a:endParaRPr>
          </a:p>
        </p:txBody>
      </p:sp>
      <p:pic>
        <p:nvPicPr>
          <p:cNvPr id="524" name="Google Shape;524;p63"/>
          <p:cNvPicPr preferRelativeResize="0"/>
          <p:nvPr/>
        </p:nvPicPr>
        <p:blipFill>
          <a:blip r:embed="rId5">
            <a:alphaModFix/>
          </a:blip>
          <a:stretch>
            <a:fillRect/>
          </a:stretch>
        </p:blipFill>
        <p:spPr>
          <a:xfrm>
            <a:off x="1768125" y="3183225"/>
            <a:ext cx="1421375" cy="1421375"/>
          </a:xfrm>
          <a:prstGeom prst="rect">
            <a:avLst/>
          </a:prstGeom>
          <a:noFill/>
          <a:ln>
            <a:noFill/>
          </a:ln>
        </p:spPr>
      </p:pic>
      <p:sp>
        <p:nvSpPr>
          <p:cNvPr id="525" name="Google Shape;525;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9" name="Shape 529"/>
        <p:cNvGrpSpPr/>
        <p:nvPr/>
      </p:nvGrpSpPr>
      <p:grpSpPr>
        <a:xfrm>
          <a:off x="0" y="0"/>
          <a:ext cx="0" cy="0"/>
          <a:chOff x="0" y="0"/>
          <a:chExt cx="0" cy="0"/>
        </a:xfrm>
      </p:grpSpPr>
      <p:sp>
        <p:nvSpPr>
          <p:cNvPr id="530" name="Google Shape;530;p64"/>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Idea 3: MultiDiffusion</a:t>
            </a:r>
            <a:endParaRPr sz="2200">
              <a:solidFill>
                <a:schemeClr val="dk1"/>
              </a:solidFill>
            </a:endParaRPr>
          </a:p>
        </p:txBody>
      </p:sp>
      <p:sp>
        <p:nvSpPr>
          <p:cNvPr id="531" name="Google Shape;531;p64"/>
          <p:cNvSpPr txBox="1"/>
          <p:nvPr/>
        </p:nvSpPr>
        <p:spPr>
          <a:xfrm>
            <a:off x="1803900" y="1971450"/>
            <a:ext cx="5416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 Generate patches, then average</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rPr lang="en" sz="2200">
                <a:solidFill>
                  <a:schemeClr val="dk1"/>
                </a:solidFill>
              </a:rPr>
              <a:t>✅ Average inside each denoising step</a:t>
            </a:r>
            <a:endParaRPr sz="2200">
              <a:solidFill>
                <a:schemeClr val="dk1"/>
              </a:solidFill>
            </a:endParaRPr>
          </a:p>
        </p:txBody>
      </p:sp>
      <p:sp>
        <p:nvSpPr>
          <p:cNvPr id="532" name="Google Shape;532;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6" name="Shape 536"/>
        <p:cNvGrpSpPr/>
        <p:nvPr/>
      </p:nvGrpSpPr>
      <p:grpSpPr>
        <a:xfrm>
          <a:off x="0" y="0"/>
          <a:ext cx="0" cy="0"/>
          <a:chOff x="0" y="0"/>
          <a:chExt cx="0" cy="0"/>
        </a:xfrm>
      </p:grpSpPr>
      <p:sp>
        <p:nvSpPr>
          <p:cNvPr id="537" name="Google Shape;537;p65"/>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Idea 3: MultiDiffusion</a:t>
            </a:r>
            <a:endParaRPr sz="2200">
              <a:solidFill>
                <a:schemeClr val="dk1"/>
              </a:solidFill>
            </a:endParaRPr>
          </a:p>
        </p:txBody>
      </p:sp>
      <p:grpSp>
        <p:nvGrpSpPr>
          <p:cNvPr id="538" name="Google Shape;538;p65"/>
          <p:cNvGrpSpPr/>
          <p:nvPr/>
        </p:nvGrpSpPr>
        <p:grpSpPr>
          <a:xfrm>
            <a:off x="4348625" y="1206775"/>
            <a:ext cx="1673476" cy="3376000"/>
            <a:chOff x="4348625" y="1206775"/>
            <a:chExt cx="1673476" cy="3376000"/>
          </a:xfrm>
        </p:grpSpPr>
        <p:pic>
          <p:nvPicPr>
            <p:cNvPr id="539" name="Google Shape;539;p65"/>
            <p:cNvPicPr preferRelativeResize="0"/>
            <p:nvPr/>
          </p:nvPicPr>
          <p:blipFill>
            <a:blip r:embed="rId3">
              <a:alphaModFix/>
            </a:blip>
            <a:stretch>
              <a:fillRect/>
            </a:stretch>
          </p:blipFill>
          <p:spPr>
            <a:xfrm>
              <a:off x="5006525" y="1353965"/>
              <a:ext cx="1015575" cy="1017835"/>
            </a:xfrm>
            <a:prstGeom prst="rect">
              <a:avLst/>
            </a:prstGeom>
            <a:noFill/>
            <a:ln>
              <a:noFill/>
            </a:ln>
          </p:spPr>
        </p:pic>
        <p:pic>
          <p:nvPicPr>
            <p:cNvPr id="540" name="Google Shape;540;p65"/>
            <p:cNvPicPr preferRelativeResize="0"/>
            <p:nvPr/>
          </p:nvPicPr>
          <p:blipFill>
            <a:blip r:embed="rId4">
              <a:alphaModFix/>
            </a:blip>
            <a:stretch>
              <a:fillRect/>
            </a:stretch>
          </p:blipFill>
          <p:spPr>
            <a:xfrm>
              <a:off x="5006526" y="3418888"/>
              <a:ext cx="1015575" cy="1015575"/>
            </a:xfrm>
            <a:prstGeom prst="rect">
              <a:avLst/>
            </a:prstGeom>
            <a:noFill/>
            <a:ln>
              <a:noFill/>
            </a:ln>
          </p:spPr>
        </p:pic>
        <p:sp>
          <p:nvSpPr>
            <p:cNvPr id="541" name="Google Shape;541;p65"/>
            <p:cNvSpPr txBox="1"/>
            <p:nvPr/>
          </p:nvSpPr>
          <p:spPr>
            <a:xfrm rot="-5400000">
              <a:off x="3966438" y="1601275"/>
              <a:ext cx="1312200" cy="523200"/>
            </a:xfrm>
            <a:prstGeom prst="rect">
              <a:avLst/>
            </a:prstGeom>
            <a:solidFill>
              <a:srgbClr val="434343"/>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Denoise</a:t>
              </a:r>
              <a:endParaRPr sz="2200">
                <a:solidFill>
                  <a:schemeClr val="dk1"/>
                </a:solidFill>
              </a:endParaRPr>
            </a:p>
          </p:txBody>
        </p:sp>
        <p:sp>
          <p:nvSpPr>
            <p:cNvPr id="542" name="Google Shape;542;p65"/>
            <p:cNvSpPr txBox="1"/>
            <p:nvPr/>
          </p:nvSpPr>
          <p:spPr>
            <a:xfrm rot="-5400000">
              <a:off x="3954125" y="3665075"/>
              <a:ext cx="1312200" cy="523200"/>
            </a:xfrm>
            <a:prstGeom prst="rect">
              <a:avLst/>
            </a:prstGeom>
            <a:solidFill>
              <a:srgbClr val="434343"/>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Denoise</a:t>
              </a:r>
              <a:endParaRPr sz="2200">
                <a:solidFill>
                  <a:schemeClr val="dk1"/>
                </a:solidFill>
              </a:endParaRPr>
            </a:p>
          </p:txBody>
        </p:sp>
      </p:grpSp>
      <p:pic>
        <p:nvPicPr>
          <p:cNvPr id="543" name="Google Shape;543;p65"/>
          <p:cNvPicPr preferRelativeResize="0"/>
          <p:nvPr/>
        </p:nvPicPr>
        <p:blipFill>
          <a:blip r:embed="rId5">
            <a:alphaModFix/>
          </a:blip>
          <a:stretch>
            <a:fillRect/>
          </a:stretch>
        </p:blipFill>
        <p:spPr>
          <a:xfrm>
            <a:off x="6225525" y="1206775"/>
            <a:ext cx="2455150" cy="3554200"/>
          </a:xfrm>
          <a:prstGeom prst="rect">
            <a:avLst/>
          </a:prstGeom>
          <a:noFill/>
          <a:ln>
            <a:noFill/>
          </a:ln>
        </p:spPr>
      </p:pic>
      <p:grpSp>
        <p:nvGrpSpPr>
          <p:cNvPr id="544" name="Google Shape;544;p65"/>
          <p:cNvGrpSpPr/>
          <p:nvPr/>
        </p:nvGrpSpPr>
        <p:grpSpPr>
          <a:xfrm>
            <a:off x="210675" y="517950"/>
            <a:ext cx="7560050" cy="3917651"/>
            <a:chOff x="210675" y="517950"/>
            <a:chExt cx="7560050" cy="3917651"/>
          </a:xfrm>
        </p:grpSpPr>
        <p:pic>
          <p:nvPicPr>
            <p:cNvPr id="545" name="Google Shape;545;p65"/>
            <p:cNvPicPr preferRelativeResize="0"/>
            <p:nvPr/>
          </p:nvPicPr>
          <p:blipFill>
            <a:blip r:embed="rId6">
              <a:alphaModFix/>
            </a:blip>
            <a:stretch>
              <a:fillRect/>
            </a:stretch>
          </p:blipFill>
          <p:spPr>
            <a:xfrm>
              <a:off x="210675" y="1359375"/>
              <a:ext cx="3012325" cy="3076226"/>
            </a:xfrm>
            <a:prstGeom prst="rect">
              <a:avLst/>
            </a:prstGeom>
            <a:noFill/>
            <a:ln>
              <a:noFill/>
            </a:ln>
          </p:spPr>
        </p:pic>
        <p:pic>
          <p:nvPicPr>
            <p:cNvPr id="546" name="Google Shape;546;p65"/>
            <p:cNvPicPr preferRelativeResize="0"/>
            <p:nvPr/>
          </p:nvPicPr>
          <p:blipFill>
            <a:blip r:embed="rId7">
              <a:alphaModFix/>
            </a:blip>
            <a:stretch>
              <a:fillRect/>
            </a:stretch>
          </p:blipFill>
          <p:spPr>
            <a:xfrm>
              <a:off x="3223003" y="1356225"/>
              <a:ext cx="1015575" cy="1013325"/>
            </a:xfrm>
            <a:prstGeom prst="rect">
              <a:avLst/>
            </a:prstGeom>
            <a:noFill/>
            <a:ln>
              <a:noFill/>
            </a:ln>
          </p:spPr>
        </p:pic>
        <p:pic>
          <p:nvPicPr>
            <p:cNvPr id="547" name="Google Shape;547;p65"/>
            <p:cNvPicPr preferRelativeResize="0"/>
            <p:nvPr/>
          </p:nvPicPr>
          <p:blipFill>
            <a:blip r:embed="rId8">
              <a:alphaModFix/>
            </a:blip>
            <a:stretch>
              <a:fillRect/>
            </a:stretch>
          </p:blipFill>
          <p:spPr>
            <a:xfrm>
              <a:off x="3223000" y="3417774"/>
              <a:ext cx="1015575" cy="1017826"/>
            </a:xfrm>
            <a:prstGeom prst="rect">
              <a:avLst/>
            </a:prstGeom>
            <a:noFill/>
            <a:ln>
              <a:noFill/>
            </a:ln>
          </p:spPr>
        </p:pic>
        <p:sp>
          <p:nvSpPr>
            <p:cNvPr id="548" name="Google Shape;548;p65"/>
            <p:cNvSpPr txBox="1"/>
            <p:nvPr/>
          </p:nvSpPr>
          <p:spPr>
            <a:xfrm>
              <a:off x="4348625" y="517950"/>
              <a:ext cx="342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In each denoising step…</a:t>
              </a:r>
              <a:endParaRPr sz="2200">
                <a:solidFill>
                  <a:schemeClr val="dk1"/>
                </a:solidFill>
              </a:endParaRPr>
            </a:p>
          </p:txBody>
        </p:sp>
      </p:grpSp>
      <p:sp>
        <p:nvSpPr>
          <p:cNvPr id="549" name="Google Shape;54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p48"/>
          <p:cNvSpPr txBox="1"/>
          <p:nvPr>
            <p:ph idx="2" type="title"/>
          </p:nvPr>
        </p:nvSpPr>
        <p:spPr>
          <a:xfrm>
            <a:off x="253725" y="92150"/>
            <a:ext cx="2663100" cy="76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2"/>
                </a:solidFill>
                <a:latin typeface="Hepta Slab Medium"/>
                <a:ea typeface="Hepta Slab Medium"/>
                <a:cs typeface="Hepta Slab Medium"/>
                <a:sym typeface="Hepta Slab Medium"/>
              </a:rPr>
              <a:t>Content</a:t>
            </a:r>
            <a:endParaRPr sz="4000">
              <a:solidFill>
                <a:schemeClr val="lt2"/>
              </a:solidFill>
              <a:latin typeface="Hepta Slab Medium"/>
              <a:ea typeface="Hepta Slab Medium"/>
              <a:cs typeface="Hepta Slab Medium"/>
              <a:sym typeface="Hepta Slab Medium"/>
            </a:endParaRPr>
          </a:p>
        </p:txBody>
      </p:sp>
      <p:sp>
        <p:nvSpPr>
          <p:cNvPr id="336" name="Google Shape;336;p48"/>
          <p:cNvSpPr txBox="1"/>
          <p:nvPr/>
        </p:nvSpPr>
        <p:spPr>
          <a:xfrm>
            <a:off x="253725" y="935650"/>
            <a:ext cx="8415300" cy="2955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Hepta Slab Medium"/>
              <a:buChar char="❏"/>
            </a:pPr>
            <a:r>
              <a:rPr lang="en" sz="2000">
                <a:solidFill>
                  <a:schemeClr val="dk1"/>
                </a:solidFill>
                <a:latin typeface="Hepta Slab Medium"/>
                <a:ea typeface="Hepta Slab Medium"/>
                <a:cs typeface="Hepta Slab Medium"/>
                <a:sym typeface="Hepta Slab Medium"/>
              </a:rPr>
              <a:t>Recap: </a:t>
            </a:r>
            <a:r>
              <a:rPr lang="en" sz="2000">
                <a:solidFill>
                  <a:schemeClr val="dk1"/>
                </a:solidFill>
                <a:latin typeface="Hepta Slab Medium"/>
                <a:ea typeface="Hepta Slab Medium"/>
                <a:cs typeface="Hepta Slab Medium"/>
                <a:sym typeface="Hepta Slab Medium"/>
              </a:rPr>
              <a:t>Combine: region-based + panorama</a:t>
            </a:r>
            <a:endParaRPr sz="2000">
              <a:solidFill>
                <a:schemeClr val="dk1"/>
              </a:solidFill>
              <a:latin typeface="Hepta Slab Medium"/>
              <a:ea typeface="Hepta Slab Medium"/>
              <a:cs typeface="Hepta Slab Medium"/>
              <a:sym typeface="Hepta Slab Medium"/>
            </a:endParaRPr>
          </a:p>
          <a:p>
            <a:pPr indent="-355600" lvl="0" marL="457200" rtl="0" algn="l">
              <a:spcBef>
                <a:spcPts val="0"/>
              </a:spcBef>
              <a:spcAft>
                <a:spcPts val="0"/>
              </a:spcAft>
              <a:buClr>
                <a:schemeClr val="dk1"/>
              </a:buClr>
              <a:buSzPts val="2000"/>
              <a:buFont typeface="Hepta Slab Medium"/>
              <a:buChar char="❏"/>
            </a:pPr>
            <a:r>
              <a:rPr lang="en" sz="2000">
                <a:solidFill>
                  <a:schemeClr val="dk1"/>
                </a:solidFill>
                <a:latin typeface="Hepta Slab Medium"/>
                <a:ea typeface="Hepta Slab Medium"/>
                <a:cs typeface="Hepta Slab Medium"/>
                <a:sym typeface="Hepta Slab Medium"/>
              </a:rPr>
              <a:t>Showcase bad results</a:t>
            </a:r>
            <a:endParaRPr sz="2000">
              <a:solidFill>
                <a:schemeClr val="dk1"/>
              </a:solidFill>
              <a:latin typeface="Hepta Slab Medium"/>
              <a:ea typeface="Hepta Slab Medium"/>
              <a:cs typeface="Hepta Slab Medium"/>
              <a:sym typeface="Hepta Slab Medium"/>
            </a:endParaRPr>
          </a:p>
          <a:p>
            <a:pPr indent="-355600" lvl="0" marL="457200" rtl="0" algn="l">
              <a:spcBef>
                <a:spcPts val="0"/>
              </a:spcBef>
              <a:spcAft>
                <a:spcPts val="0"/>
              </a:spcAft>
              <a:buClr>
                <a:schemeClr val="dk1"/>
              </a:buClr>
              <a:buSzPts val="2000"/>
              <a:buFont typeface="Hepta Slab Medium"/>
              <a:buChar char="❏"/>
            </a:pPr>
            <a:r>
              <a:rPr lang="en" sz="2000">
                <a:solidFill>
                  <a:schemeClr val="dk1"/>
                </a:solidFill>
                <a:latin typeface="Hepta Slab Medium"/>
                <a:ea typeface="Hepta Slab Medium"/>
                <a:cs typeface="Hepta Slab Medium"/>
                <a:sym typeface="Hepta Slab Medium"/>
              </a:rPr>
              <a:t>Key takeaway</a:t>
            </a:r>
            <a:endParaRPr sz="2000">
              <a:solidFill>
                <a:schemeClr val="dk1"/>
              </a:solidFill>
              <a:latin typeface="Hepta Slab Medium"/>
              <a:ea typeface="Hepta Slab Medium"/>
              <a:cs typeface="Hepta Slab Medium"/>
              <a:sym typeface="Hepta Slab Medium"/>
            </a:endParaRPr>
          </a:p>
          <a:p>
            <a:pPr indent="0" lvl="0" marL="0" rtl="0" algn="l">
              <a:spcBef>
                <a:spcPts val="0"/>
              </a:spcBef>
              <a:spcAft>
                <a:spcPts val="0"/>
              </a:spcAft>
              <a:buNone/>
            </a:pPr>
            <a:r>
              <a:rPr lang="en" sz="2000">
                <a:solidFill>
                  <a:schemeClr val="dk1"/>
                </a:solidFill>
                <a:latin typeface="Hepta Slab Medium"/>
                <a:ea typeface="Hepta Slab Medium"/>
                <a:cs typeface="Hepta Slab Medium"/>
                <a:sym typeface="Hepta Slab Medium"/>
              </a:rPr>
              <a:t>===========================================</a:t>
            </a:r>
            <a:endParaRPr sz="2000">
              <a:solidFill>
                <a:schemeClr val="dk1"/>
              </a:solidFill>
              <a:latin typeface="Hepta Slab Medium"/>
              <a:ea typeface="Hepta Slab Medium"/>
              <a:cs typeface="Hepta Slab Medium"/>
              <a:sym typeface="Hepta Slab Medium"/>
            </a:endParaRPr>
          </a:p>
          <a:p>
            <a:pPr indent="-355600" lvl="0" marL="457200" rtl="0" algn="l">
              <a:spcBef>
                <a:spcPts val="0"/>
              </a:spcBef>
              <a:spcAft>
                <a:spcPts val="0"/>
              </a:spcAft>
              <a:buClr>
                <a:schemeClr val="dk1"/>
              </a:buClr>
              <a:buSzPts val="2000"/>
              <a:buFont typeface="Hepta Slab Medium"/>
              <a:buChar char="❏"/>
            </a:pPr>
            <a:r>
              <a:rPr lang="en" sz="2000">
                <a:solidFill>
                  <a:schemeClr val="dk1"/>
                </a:solidFill>
                <a:latin typeface="Hepta Slab Medium"/>
                <a:ea typeface="Hepta Slab Medium"/>
                <a:cs typeface="Hepta Slab Medium"/>
                <a:sym typeface="Hepta Slab Medium"/>
              </a:rPr>
              <a:t>Our model Design</a:t>
            </a:r>
            <a:endParaRPr sz="2000">
              <a:solidFill>
                <a:schemeClr val="dk1"/>
              </a:solidFill>
              <a:latin typeface="Hepta Slab Medium"/>
              <a:ea typeface="Hepta Slab Medium"/>
              <a:cs typeface="Hepta Slab Medium"/>
              <a:sym typeface="Hepta Slab Medium"/>
            </a:endParaRPr>
          </a:p>
          <a:p>
            <a:pPr indent="0" lvl="0" marL="0" rtl="0" algn="l">
              <a:spcBef>
                <a:spcPts val="0"/>
              </a:spcBef>
              <a:spcAft>
                <a:spcPts val="0"/>
              </a:spcAft>
              <a:buNone/>
            </a:pPr>
            <a:r>
              <a:rPr lang="en" sz="2000">
                <a:solidFill>
                  <a:schemeClr val="dk1"/>
                </a:solidFill>
                <a:latin typeface="Hepta Slab Medium"/>
                <a:ea typeface="Hepta Slab Medium"/>
                <a:cs typeface="Hepta Slab Medium"/>
                <a:sym typeface="Hepta Slab Medium"/>
              </a:rPr>
              <a:t>===========================================</a:t>
            </a:r>
            <a:endParaRPr sz="2000">
              <a:solidFill>
                <a:schemeClr val="dk1"/>
              </a:solidFill>
              <a:latin typeface="Hepta Slab Medium"/>
              <a:ea typeface="Hepta Slab Medium"/>
              <a:cs typeface="Hepta Slab Medium"/>
              <a:sym typeface="Hepta Slab Medium"/>
            </a:endParaRPr>
          </a:p>
          <a:p>
            <a:pPr indent="-355600" lvl="0" marL="457200" rtl="0" algn="l">
              <a:spcBef>
                <a:spcPts val="0"/>
              </a:spcBef>
              <a:spcAft>
                <a:spcPts val="0"/>
              </a:spcAft>
              <a:buClr>
                <a:schemeClr val="dk1"/>
              </a:buClr>
              <a:buSzPts val="2000"/>
              <a:buFont typeface="Hepta Slab Medium"/>
              <a:buChar char="❏"/>
            </a:pPr>
            <a:r>
              <a:rPr lang="en" sz="2000">
                <a:solidFill>
                  <a:schemeClr val="dk1"/>
                </a:solidFill>
                <a:latin typeface="Hepta Slab Medium"/>
                <a:ea typeface="Hepta Slab Medium"/>
                <a:cs typeface="Hepta Slab Medium"/>
                <a:sym typeface="Hepta Slab Medium"/>
              </a:rPr>
              <a:t>Qualitative results</a:t>
            </a:r>
            <a:endParaRPr sz="2000">
              <a:solidFill>
                <a:schemeClr val="dk1"/>
              </a:solidFill>
              <a:latin typeface="Hepta Slab Medium"/>
              <a:ea typeface="Hepta Slab Medium"/>
              <a:cs typeface="Hepta Slab Medium"/>
              <a:sym typeface="Hepta Slab Medium"/>
            </a:endParaRPr>
          </a:p>
          <a:p>
            <a:pPr indent="-355600" lvl="0" marL="457200" rtl="0" algn="l">
              <a:spcBef>
                <a:spcPts val="0"/>
              </a:spcBef>
              <a:spcAft>
                <a:spcPts val="0"/>
              </a:spcAft>
              <a:buClr>
                <a:schemeClr val="dk1"/>
              </a:buClr>
              <a:buSzPts val="2000"/>
              <a:buFont typeface="Hepta Slab Medium"/>
              <a:buChar char="❏"/>
            </a:pPr>
            <a:r>
              <a:rPr lang="en" sz="2000">
                <a:solidFill>
                  <a:schemeClr val="dk1"/>
                </a:solidFill>
                <a:latin typeface="Hepta Slab Medium"/>
                <a:ea typeface="Hepta Slab Medium"/>
                <a:cs typeface="Hepta Slab Medium"/>
                <a:sym typeface="Hepta Slab Medium"/>
              </a:rPr>
              <a:t>Analysis</a:t>
            </a:r>
            <a:endParaRPr sz="2000">
              <a:solidFill>
                <a:schemeClr val="dk1"/>
              </a:solidFill>
              <a:latin typeface="Hepta Slab Medium"/>
              <a:ea typeface="Hepta Slab Medium"/>
              <a:cs typeface="Hepta Slab Medium"/>
              <a:sym typeface="Hepta Slab Medium"/>
            </a:endParaRPr>
          </a:p>
          <a:p>
            <a:pPr indent="0" lvl="0" marL="0" rtl="0" algn="l">
              <a:spcBef>
                <a:spcPts val="0"/>
              </a:spcBef>
              <a:spcAft>
                <a:spcPts val="0"/>
              </a:spcAft>
              <a:buNone/>
            </a:pPr>
            <a:r>
              <a:t/>
            </a:r>
            <a:endParaRPr sz="2000">
              <a:solidFill>
                <a:schemeClr val="dk1"/>
              </a:solidFill>
              <a:latin typeface="Hepta Slab Medium"/>
              <a:ea typeface="Hepta Slab Medium"/>
              <a:cs typeface="Hepta Slab Medium"/>
              <a:sym typeface="Hepta Slab Medium"/>
            </a:endParaRPr>
          </a:p>
        </p:txBody>
      </p:sp>
      <p:sp>
        <p:nvSpPr>
          <p:cNvPr id="337" name="Google Shape;33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3" name="Shape 553"/>
        <p:cNvGrpSpPr/>
        <p:nvPr/>
      </p:nvGrpSpPr>
      <p:grpSpPr>
        <a:xfrm>
          <a:off x="0" y="0"/>
          <a:ext cx="0" cy="0"/>
          <a:chOff x="0" y="0"/>
          <a:chExt cx="0" cy="0"/>
        </a:xfrm>
      </p:grpSpPr>
      <p:sp>
        <p:nvSpPr>
          <p:cNvPr id="554" name="Google Shape;554;p66"/>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Idea 3: MultiDiffusion</a:t>
            </a:r>
            <a:endParaRPr sz="2200">
              <a:solidFill>
                <a:schemeClr val="dk1"/>
              </a:solidFill>
            </a:endParaRPr>
          </a:p>
        </p:txBody>
      </p:sp>
      <p:pic>
        <p:nvPicPr>
          <p:cNvPr id="555" name="Google Shape;555;p66"/>
          <p:cNvPicPr preferRelativeResize="0"/>
          <p:nvPr/>
        </p:nvPicPr>
        <p:blipFill>
          <a:blip r:embed="rId3">
            <a:alphaModFix/>
          </a:blip>
          <a:stretch>
            <a:fillRect/>
          </a:stretch>
        </p:blipFill>
        <p:spPr>
          <a:xfrm>
            <a:off x="0" y="1428750"/>
            <a:ext cx="9144003" cy="2286001"/>
          </a:xfrm>
          <a:prstGeom prst="rect">
            <a:avLst/>
          </a:prstGeom>
          <a:noFill/>
          <a:ln>
            <a:noFill/>
          </a:ln>
        </p:spPr>
      </p:pic>
      <p:sp>
        <p:nvSpPr>
          <p:cNvPr id="556" name="Google Shape;55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66"/>
          <p:cNvSpPr txBox="1"/>
          <p:nvPr/>
        </p:nvSpPr>
        <p:spPr>
          <a:xfrm>
            <a:off x="3720375" y="3827625"/>
            <a:ext cx="12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512x2048</a:t>
            </a:r>
            <a:endParaRPr sz="1800">
              <a:solidFill>
                <a:schemeClr val="dk1"/>
              </a:solidFill>
            </a:endParaRPr>
          </a:p>
        </p:txBody>
      </p:sp>
      <p:sp>
        <p:nvSpPr>
          <p:cNvPr id="558" name="Google Shape;558;p66"/>
          <p:cNvSpPr txBox="1"/>
          <p:nvPr/>
        </p:nvSpPr>
        <p:spPr>
          <a:xfrm>
            <a:off x="2326050" y="4402200"/>
            <a:ext cx="449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Backbone: Stable-Diffusion-2, 512x512</a:t>
            </a:r>
            <a:endParaRPr sz="18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2" name="Shape 562"/>
        <p:cNvGrpSpPr/>
        <p:nvPr/>
      </p:nvGrpSpPr>
      <p:grpSpPr>
        <a:xfrm>
          <a:off x="0" y="0"/>
          <a:ext cx="0" cy="0"/>
          <a:chOff x="0" y="0"/>
          <a:chExt cx="0" cy="0"/>
        </a:xfrm>
      </p:grpSpPr>
      <p:sp>
        <p:nvSpPr>
          <p:cNvPr id="563" name="Google Shape;563;p67"/>
          <p:cNvSpPr txBox="1"/>
          <p:nvPr/>
        </p:nvSpPr>
        <p:spPr>
          <a:xfrm>
            <a:off x="541125" y="517950"/>
            <a:ext cx="5155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Analysis - why does this work?</a:t>
            </a:r>
            <a:endParaRPr sz="2200">
              <a:solidFill>
                <a:schemeClr val="dk1"/>
              </a:solidFill>
            </a:endParaRPr>
          </a:p>
        </p:txBody>
      </p:sp>
      <p:grpSp>
        <p:nvGrpSpPr>
          <p:cNvPr id="564" name="Google Shape;564;p67"/>
          <p:cNvGrpSpPr/>
          <p:nvPr/>
        </p:nvGrpSpPr>
        <p:grpSpPr>
          <a:xfrm>
            <a:off x="654025" y="1046975"/>
            <a:ext cx="6741198" cy="1920787"/>
            <a:chOff x="654025" y="1046975"/>
            <a:chExt cx="6741198" cy="1920787"/>
          </a:xfrm>
        </p:grpSpPr>
        <p:pic>
          <p:nvPicPr>
            <p:cNvPr id="565" name="Google Shape;565;p67"/>
            <p:cNvPicPr preferRelativeResize="0"/>
            <p:nvPr/>
          </p:nvPicPr>
          <p:blipFill>
            <a:blip r:embed="rId3">
              <a:alphaModFix/>
            </a:blip>
            <a:stretch>
              <a:fillRect/>
            </a:stretch>
          </p:blipFill>
          <p:spPr>
            <a:xfrm>
              <a:off x="1748775" y="1605612"/>
              <a:ext cx="1340600" cy="1362150"/>
            </a:xfrm>
            <a:prstGeom prst="rect">
              <a:avLst/>
            </a:prstGeom>
            <a:noFill/>
            <a:ln>
              <a:noFill/>
            </a:ln>
          </p:spPr>
        </p:pic>
        <p:pic>
          <p:nvPicPr>
            <p:cNvPr id="566" name="Google Shape;566;p67"/>
            <p:cNvPicPr preferRelativeResize="0"/>
            <p:nvPr/>
          </p:nvPicPr>
          <p:blipFill>
            <a:blip r:embed="rId4">
              <a:alphaModFix/>
            </a:blip>
            <a:stretch>
              <a:fillRect/>
            </a:stretch>
          </p:blipFill>
          <p:spPr>
            <a:xfrm>
              <a:off x="6054623" y="1605613"/>
              <a:ext cx="1340600" cy="1362150"/>
            </a:xfrm>
            <a:prstGeom prst="rect">
              <a:avLst/>
            </a:prstGeom>
            <a:noFill/>
            <a:ln>
              <a:noFill/>
            </a:ln>
          </p:spPr>
        </p:pic>
        <p:sp>
          <p:nvSpPr>
            <p:cNvPr id="567" name="Google Shape;567;p67"/>
            <p:cNvSpPr/>
            <p:nvPr/>
          </p:nvSpPr>
          <p:spPr>
            <a:xfrm>
              <a:off x="4619273" y="1962088"/>
              <a:ext cx="1340700" cy="6492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Average</a:t>
              </a:r>
              <a:endParaRPr sz="1600">
                <a:solidFill>
                  <a:schemeClr val="dk1"/>
                </a:solidFill>
              </a:endParaRPr>
            </a:p>
          </p:txBody>
        </p:sp>
        <p:pic>
          <p:nvPicPr>
            <p:cNvPr id="568" name="Google Shape;568;p67"/>
            <p:cNvPicPr preferRelativeResize="0"/>
            <p:nvPr/>
          </p:nvPicPr>
          <p:blipFill>
            <a:blip r:embed="rId5">
              <a:alphaModFix/>
            </a:blip>
            <a:stretch>
              <a:fillRect/>
            </a:stretch>
          </p:blipFill>
          <p:spPr>
            <a:xfrm>
              <a:off x="3184025" y="1616387"/>
              <a:ext cx="1340600" cy="1340600"/>
            </a:xfrm>
            <a:prstGeom prst="rect">
              <a:avLst/>
            </a:prstGeom>
            <a:noFill/>
            <a:ln>
              <a:noFill/>
            </a:ln>
          </p:spPr>
        </p:pic>
        <p:sp>
          <p:nvSpPr>
            <p:cNvPr id="569" name="Google Shape;569;p67"/>
            <p:cNvSpPr txBox="1"/>
            <p:nvPr/>
          </p:nvSpPr>
          <p:spPr>
            <a:xfrm>
              <a:off x="654025" y="1046975"/>
              <a:ext cx="405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Idea 2 averaging final images:</a:t>
              </a:r>
              <a:endParaRPr sz="2000">
                <a:solidFill>
                  <a:schemeClr val="dk1"/>
                </a:solidFill>
              </a:endParaRPr>
            </a:p>
          </p:txBody>
        </p:sp>
      </p:grpSp>
      <p:grpSp>
        <p:nvGrpSpPr>
          <p:cNvPr id="570" name="Google Shape;570;p67"/>
          <p:cNvGrpSpPr/>
          <p:nvPr/>
        </p:nvGrpSpPr>
        <p:grpSpPr>
          <a:xfrm>
            <a:off x="654025" y="3033800"/>
            <a:ext cx="6770796" cy="1854750"/>
            <a:chOff x="654025" y="3033800"/>
            <a:chExt cx="6770796" cy="1854750"/>
          </a:xfrm>
        </p:grpSpPr>
        <p:sp>
          <p:nvSpPr>
            <p:cNvPr id="571" name="Google Shape;571;p67"/>
            <p:cNvSpPr txBox="1"/>
            <p:nvPr/>
          </p:nvSpPr>
          <p:spPr>
            <a:xfrm>
              <a:off x="654025" y="3033800"/>
              <a:ext cx="427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Idea 3 a</a:t>
              </a:r>
              <a:r>
                <a:rPr lang="en" sz="2000">
                  <a:solidFill>
                    <a:schemeClr val="dk1"/>
                  </a:solidFill>
                </a:rPr>
                <a:t>veraging noised images:</a:t>
              </a:r>
              <a:endParaRPr sz="2000">
                <a:solidFill>
                  <a:schemeClr val="dk1"/>
                </a:solidFill>
              </a:endParaRPr>
            </a:p>
          </p:txBody>
        </p:sp>
        <p:sp>
          <p:nvSpPr>
            <p:cNvPr id="572" name="Google Shape;572;p67"/>
            <p:cNvSpPr/>
            <p:nvPr/>
          </p:nvSpPr>
          <p:spPr>
            <a:xfrm>
              <a:off x="4623348" y="3877950"/>
              <a:ext cx="1340700" cy="6492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Average</a:t>
              </a:r>
              <a:endParaRPr sz="1600">
                <a:solidFill>
                  <a:schemeClr val="dk1"/>
                </a:solidFill>
              </a:endParaRPr>
            </a:p>
          </p:txBody>
        </p:sp>
        <p:pic>
          <p:nvPicPr>
            <p:cNvPr id="573" name="Google Shape;573;p67"/>
            <p:cNvPicPr preferRelativeResize="0"/>
            <p:nvPr/>
          </p:nvPicPr>
          <p:blipFill>
            <a:blip r:embed="rId6">
              <a:alphaModFix/>
            </a:blip>
            <a:stretch>
              <a:fillRect/>
            </a:stretch>
          </p:blipFill>
          <p:spPr>
            <a:xfrm>
              <a:off x="1748725" y="3532200"/>
              <a:ext cx="1340700" cy="1340700"/>
            </a:xfrm>
            <a:prstGeom prst="rect">
              <a:avLst/>
            </a:prstGeom>
            <a:noFill/>
            <a:ln>
              <a:noFill/>
            </a:ln>
          </p:spPr>
        </p:pic>
        <p:pic>
          <p:nvPicPr>
            <p:cNvPr id="574" name="Google Shape;574;p67"/>
            <p:cNvPicPr preferRelativeResize="0"/>
            <p:nvPr/>
          </p:nvPicPr>
          <p:blipFill>
            <a:blip r:embed="rId7">
              <a:alphaModFix/>
            </a:blip>
            <a:stretch>
              <a:fillRect/>
            </a:stretch>
          </p:blipFill>
          <p:spPr>
            <a:xfrm>
              <a:off x="3184025" y="3532200"/>
              <a:ext cx="1340700" cy="1340700"/>
            </a:xfrm>
            <a:prstGeom prst="rect">
              <a:avLst/>
            </a:prstGeom>
            <a:noFill/>
            <a:ln>
              <a:noFill/>
            </a:ln>
          </p:spPr>
        </p:pic>
        <p:pic>
          <p:nvPicPr>
            <p:cNvPr id="575" name="Google Shape;575;p67"/>
            <p:cNvPicPr preferRelativeResize="0"/>
            <p:nvPr/>
          </p:nvPicPr>
          <p:blipFill>
            <a:blip r:embed="rId8">
              <a:alphaModFix/>
            </a:blip>
            <a:stretch>
              <a:fillRect/>
            </a:stretch>
          </p:blipFill>
          <p:spPr>
            <a:xfrm>
              <a:off x="6062671" y="3526400"/>
              <a:ext cx="1362150" cy="1362150"/>
            </a:xfrm>
            <a:prstGeom prst="rect">
              <a:avLst/>
            </a:prstGeom>
            <a:noFill/>
            <a:ln>
              <a:noFill/>
            </a:ln>
          </p:spPr>
        </p:pic>
      </p:grpSp>
      <p:sp>
        <p:nvSpPr>
          <p:cNvPr id="576" name="Google Shape;57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sp>
        <p:nvSpPr>
          <p:cNvPr id="581" name="Google Shape;581;p68"/>
          <p:cNvSpPr txBox="1"/>
          <p:nvPr/>
        </p:nvSpPr>
        <p:spPr>
          <a:xfrm>
            <a:off x="541125" y="517950"/>
            <a:ext cx="5155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Pipeline</a:t>
            </a:r>
            <a:endParaRPr sz="2200">
              <a:solidFill>
                <a:schemeClr val="dk1"/>
              </a:solidFill>
            </a:endParaRPr>
          </a:p>
        </p:txBody>
      </p:sp>
      <p:sp>
        <p:nvSpPr>
          <p:cNvPr id="582" name="Google Shape;582;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3" name="Google Shape;583;p68"/>
          <p:cNvSpPr/>
          <p:nvPr/>
        </p:nvSpPr>
        <p:spPr>
          <a:xfrm>
            <a:off x="386625" y="1158450"/>
            <a:ext cx="723300" cy="72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r>
              <a:rPr baseline="-25000" lang="en" sz="1800"/>
              <a:t>T</a:t>
            </a:r>
            <a:endParaRPr baseline="-25000" sz="1800"/>
          </a:p>
        </p:txBody>
      </p:sp>
      <p:sp>
        <p:nvSpPr>
          <p:cNvPr id="584" name="Google Shape;584;p68"/>
          <p:cNvSpPr/>
          <p:nvPr/>
        </p:nvSpPr>
        <p:spPr>
          <a:xfrm>
            <a:off x="386625" y="2086925"/>
            <a:ext cx="723300" cy="72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r>
              <a:rPr baseline="-25000" lang="en" sz="1800"/>
              <a:t>T-1</a:t>
            </a:r>
            <a:endParaRPr baseline="-25000" sz="1800"/>
          </a:p>
        </p:txBody>
      </p:sp>
      <p:cxnSp>
        <p:nvCxnSpPr>
          <p:cNvPr id="585" name="Google Shape;585;p68"/>
          <p:cNvCxnSpPr>
            <a:stCxn id="583" idx="4"/>
            <a:endCxn id="584" idx="0"/>
          </p:cNvCxnSpPr>
          <p:nvPr/>
        </p:nvCxnSpPr>
        <p:spPr>
          <a:xfrm>
            <a:off x="748275" y="1881750"/>
            <a:ext cx="0" cy="205200"/>
          </a:xfrm>
          <a:prstGeom prst="straightConnector1">
            <a:avLst/>
          </a:prstGeom>
          <a:noFill/>
          <a:ln cap="flat" cmpd="sng" w="9525">
            <a:solidFill>
              <a:schemeClr val="dk2"/>
            </a:solidFill>
            <a:prstDash val="solid"/>
            <a:round/>
            <a:headEnd len="med" w="med" type="none"/>
            <a:tailEnd len="med" w="med" type="triangle"/>
          </a:ln>
        </p:spPr>
      </p:cxnSp>
      <p:sp>
        <p:nvSpPr>
          <p:cNvPr id="586" name="Google Shape;586;p68"/>
          <p:cNvSpPr/>
          <p:nvPr/>
        </p:nvSpPr>
        <p:spPr>
          <a:xfrm>
            <a:off x="386625" y="4308100"/>
            <a:ext cx="723300" cy="72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r>
              <a:rPr baseline="-25000" lang="en" sz="1800"/>
              <a:t>0</a:t>
            </a:r>
            <a:endParaRPr baseline="-25000" sz="1800"/>
          </a:p>
        </p:txBody>
      </p:sp>
      <p:sp>
        <p:nvSpPr>
          <p:cNvPr id="587" name="Google Shape;587;p68"/>
          <p:cNvSpPr txBox="1"/>
          <p:nvPr/>
        </p:nvSpPr>
        <p:spPr>
          <a:xfrm rot="5400000">
            <a:off x="279975" y="3978400"/>
            <a:ext cx="93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sz="1800">
              <a:solidFill>
                <a:schemeClr val="dk1"/>
              </a:solidFill>
            </a:endParaRPr>
          </a:p>
        </p:txBody>
      </p:sp>
      <p:sp>
        <p:nvSpPr>
          <p:cNvPr id="588" name="Google Shape;588;p68"/>
          <p:cNvSpPr/>
          <p:nvPr/>
        </p:nvSpPr>
        <p:spPr>
          <a:xfrm>
            <a:off x="386625" y="3062700"/>
            <a:ext cx="723300" cy="72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r>
              <a:rPr baseline="-25000" lang="en" sz="1800"/>
              <a:t>T-2</a:t>
            </a:r>
            <a:endParaRPr baseline="-25000" sz="1800"/>
          </a:p>
        </p:txBody>
      </p:sp>
      <p:sp>
        <p:nvSpPr>
          <p:cNvPr id="589" name="Google Shape;589;p68"/>
          <p:cNvSpPr/>
          <p:nvPr/>
        </p:nvSpPr>
        <p:spPr>
          <a:xfrm>
            <a:off x="1690975" y="1645100"/>
            <a:ext cx="7299600" cy="3105000"/>
          </a:xfrm>
          <a:prstGeom prst="wedgeRectCallout">
            <a:avLst>
              <a:gd fmla="val -59389" name="adj1"/>
              <a:gd fmla="val -994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590" name="Google Shape;590;p68"/>
          <p:cNvPicPr preferRelativeResize="0"/>
          <p:nvPr/>
        </p:nvPicPr>
        <p:blipFill>
          <a:blip r:embed="rId3">
            <a:alphaModFix/>
          </a:blip>
          <a:stretch>
            <a:fillRect/>
          </a:stretch>
        </p:blipFill>
        <p:spPr>
          <a:xfrm>
            <a:off x="1751900" y="1677950"/>
            <a:ext cx="7190429" cy="3039301"/>
          </a:xfrm>
          <a:prstGeom prst="rect">
            <a:avLst/>
          </a:prstGeom>
          <a:noFill/>
          <a:ln>
            <a:noFill/>
          </a:ln>
        </p:spPr>
      </p:pic>
      <p:cxnSp>
        <p:nvCxnSpPr>
          <p:cNvPr id="591" name="Google Shape;591;p68"/>
          <p:cNvCxnSpPr>
            <a:stCxn id="584" idx="4"/>
            <a:endCxn id="588" idx="0"/>
          </p:cNvCxnSpPr>
          <p:nvPr/>
        </p:nvCxnSpPr>
        <p:spPr>
          <a:xfrm>
            <a:off x="748275" y="2810225"/>
            <a:ext cx="0" cy="25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5" name="Shape 595"/>
        <p:cNvGrpSpPr/>
        <p:nvPr/>
      </p:nvGrpSpPr>
      <p:grpSpPr>
        <a:xfrm>
          <a:off x="0" y="0"/>
          <a:ext cx="0" cy="0"/>
          <a:chOff x="0" y="0"/>
          <a:chExt cx="0" cy="0"/>
        </a:xfrm>
      </p:grpSpPr>
      <p:sp>
        <p:nvSpPr>
          <p:cNvPr id="596" name="Google Shape;596;p69"/>
          <p:cNvSpPr txBox="1"/>
          <p:nvPr/>
        </p:nvSpPr>
        <p:spPr>
          <a:xfrm>
            <a:off x="541125" y="517950"/>
            <a:ext cx="5155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Pipeline</a:t>
            </a:r>
            <a:endParaRPr sz="2200">
              <a:solidFill>
                <a:schemeClr val="dk1"/>
              </a:solidFill>
            </a:endParaRPr>
          </a:p>
        </p:txBody>
      </p:sp>
      <p:sp>
        <p:nvSpPr>
          <p:cNvPr id="597" name="Google Shape;597;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69"/>
          <p:cNvSpPr/>
          <p:nvPr/>
        </p:nvSpPr>
        <p:spPr>
          <a:xfrm>
            <a:off x="386625" y="1158450"/>
            <a:ext cx="723300" cy="72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r>
              <a:rPr baseline="-25000" lang="en" sz="1800"/>
              <a:t>T</a:t>
            </a:r>
            <a:endParaRPr baseline="-25000" sz="1800"/>
          </a:p>
        </p:txBody>
      </p:sp>
      <p:sp>
        <p:nvSpPr>
          <p:cNvPr id="599" name="Google Shape;599;p69"/>
          <p:cNvSpPr/>
          <p:nvPr/>
        </p:nvSpPr>
        <p:spPr>
          <a:xfrm>
            <a:off x="386625" y="2086925"/>
            <a:ext cx="723300" cy="72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r>
              <a:rPr baseline="-25000" lang="en" sz="1800"/>
              <a:t>T-1</a:t>
            </a:r>
            <a:endParaRPr baseline="-25000" sz="1800"/>
          </a:p>
        </p:txBody>
      </p:sp>
      <p:cxnSp>
        <p:nvCxnSpPr>
          <p:cNvPr id="600" name="Google Shape;600;p69"/>
          <p:cNvCxnSpPr>
            <a:stCxn id="598" idx="4"/>
            <a:endCxn id="599" idx="0"/>
          </p:cNvCxnSpPr>
          <p:nvPr/>
        </p:nvCxnSpPr>
        <p:spPr>
          <a:xfrm>
            <a:off x="748275" y="1881750"/>
            <a:ext cx="0" cy="205200"/>
          </a:xfrm>
          <a:prstGeom prst="straightConnector1">
            <a:avLst/>
          </a:prstGeom>
          <a:noFill/>
          <a:ln cap="flat" cmpd="sng" w="9525">
            <a:solidFill>
              <a:schemeClr val="dk2"/>
            </a:solidFill>
            <a:prstDash val="solid"/>
            <a:round/>
            <a:headEnd len="med" w="med" type="none"/>
            <a:tailEnd len="med" w="med" type="triangle"/>
          </a:ln>
        </p:spPr>
      </p:cxnSp>
      <p:sp>
        <p:nvSpPr>
          <p:cNvPr id="601" name="Google Shape;601;p69"/>
          <p:cNvSpPr/>
          <p:nvPr/>
        </p:nvSpPr>
        <p:spPr>
          <a:xfrm>
            <a:off x="386625" y="4308100"/>
            <a:ext cx="723300" cy="72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r>
              <a:rPr baseline="-25000" lang="en" sz="1800"/>
              <a:t>0</a:t>
            </a:r>
            <a:endParaRPr baseline="-25000" sz="1800"/>
          </a:p>
        </p:txBody>
      </p:sp>
      <p:sp>
        <p:nvSpPr>
          <p:cNvPr id="602" name="Google Shape;602;p69"/>
          <p:cNvSpPr txBox="1"/>
          <p:nvPr/>
        </p:nvSpPr>
        <p:spPr>
          <a:xfrm rot="5400000">
            <a:off x="279975" y="3978400"/>
            <a:ext cx="93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sz="1800">
              <a:solidFill>
                <a:schemeClr val="dk1"/>
              </a:solidFill>
            </a:endParaRPr>
          </a:p>
        </p:txBody>
      </p:sp>
      <p:sp>
        <p:nvSpPr>
          <p:cNvPr id="603" name="Google Shape;603;p69"/>
          <p:cNvSpPr/>
          <p:nvPr/>
        </p:nvSpPr>
        <p:spPr>
          <a:xfrm>
            <a:off x="386625" y="3062700"/>
            <a:ext cx="723300" cy="72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r>
              <a:rPr baseline="-25000" lang="en" sz="1800"/>
              <a:t>T-2</a:t>
            </a:r>
            <a:endParaRPr baseline="-25000" sz="1800"/>
          </a:p>
        </p:txBody>
      </p:sp>
      <p:sp>
        <p:nvSpPr>
          <p:cNvPr id="604" name="Google Shape;604;p69"/>
          <p:cNvSpPr/>
          <p:nvPr/>
        </p:nvSpPr>
        <p:spPr>
          <a:xfrm>
            <a:off x="1690975" y="1645100"/>
            <a:ext cx="7299600" cy="3105000"/>
          </a:xfrm>
          <a:prstGeom prst="wedgeRectCallout">
            <a:avLst>
              <a:gd fmla="val -59389" name="adj1"/>
              <a:gd fmla="val -994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cxnSp>
        <p:nvCxnSpPr>
          <p:cNvPr id="605" name="Google Shape;605;p69"/>
          <p:cNvCxnSpPr>
            <a:stCxn id="599" idx="4"/>
            <a:endCxn id="603" idx="0"/>
          </p:cNvCxnSpPr>
          <p:nvPr/>
        </p:nvCxnSpPr>
        <p:spPr>
          <a:xfrm>
            <a:off x="748275" y="2810225"/>
            <a:ext cx="0" cy="25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9" name="Shape 609"/>
        <p:cNvGrpSpPr/>
        <p:nvPr/>
      </p:nvGrpSpPr>
      <p:grpSpPr>
        <a:xfrm>
          <a:off x="0" y="0"/>
          <a:ext cx="0" cy="0"/>
          <a:chOff x="0" y="0"/>
          <a:chExt cx="0" cy="0"/>
        </a:xfrm>
      </p:grpSpPr>
      <p:sp>
        <p:nvSpPr>
          <p:cNvPr id="610" name="Google Shape;610;p70"/>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Results</a:t>
            </a:r>
            <a:endParaRPr sz="2200">
              <a:solidFill>
                <a:schemeClr val="dk1"/>
              </a:solidFill>
            </a:endParaRPr>
          </a:p>
        </p:txBody>
      </p:sp>
      <p:sp>
        <p:nvSpPr>
          <p:cNvPr id="611" name="Google Shape;611;p70"/>
          <p:cNvSpPr txBox="1"/>
          <p:nvPr/>
        </p:nvSpPr>
        <p:spPr>
          <a:xfrm>
            <a:off x="3720375" y="3820025"/>
            <a:ext cx="12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512x2048</a:t>
            </a:r>
            <a:endParaRPr sz="1800">
              <a:solidFill>
                <a:schemeClr val="dk1"/>
              </a:solidFill>
            </a:endParaRPr>
          </a:p>
        </p:txBody>
      </p:sp>
      <p:pic>
        <p:nvPicPr>
          <p:cNvPr id="612" name="Google Shape;612;p70"/>
          <p:cNvPicPr preferRelativeResize="0"/>
          <p:nvPr/>
        </p:nvPicPr>
        <p:blipFill>
          <a:blip r:embed="rId3">
            <a:alphaModFix/>
          </a:blip>
          <a:stretch>
            <a:fillRect/>
          </a:stretch>
        </p:blipFill>
        <p:spPr>
          <a:xfrm>
            <a:off x="0" y="1428750"/>
            <a:ext cx="9144003" cy="2286001"/>
          </a:xfrm>
          <a:prstGeom prst="rect">
            <a:avLst/>
          </a:prstGeom>
          <a:noFill/>
          <a:ln>
            <a:noFill/>
          </a:ln>
        </p:spPr>
      </p:pic>
      <p:sp>
        <p:nvSpPr>
          <p:cNvPr id="613" name="Google Shape;613;p70"/>
          <p:cNvSpPr txBox="1"/>
          <p:nvPr/>
        </p:nvSpPr>
        <p:spPr>
          <a:xfrm>
            <a:off x="3197175" y="1041150"/>
            <a:ext cx="226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t>
            </a:r>
            <a:r>
              <a:rPr lang="en">
                <a:solidFill>
                  <a:schemeClr val="dk1"/>
                </a:solidFill>
              </a:rPr>
              <a:t>a photo of the dolomites”</a:t>
            </a:r>
            <a:endParaRPr>
              <a:solidFill>
                <a:schemeClr val="dk1"/>
              </a:solidFill>
            </a:endParaRPr>
          </a:p>
        </p:txBody>
      </p:sp>
      <p:sp>
        <p:nvSpPr>
          <p:cNvPr id="614" name="Google Shape;614;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8" name="Shape 618"/>
        <p:cNvGrpSpPr/>
        <p:nvPr/>
      </p:nvGrpSpPr>
      <p:grpSpPr>
        <a:xfrm>
          <a:off x="0" y="0"/>
          <a:ext cx="0" cy="0"/>
          <a:chOff x="0" y="0"/>
          <a:chExt cx="0" cy="0"/>
        </a:xfrm>
      </p:grpSpPr>
      <p:sp>
        <p:nvSpPr>
          <p:cNvPr id="619" name="Google Shape;619;p71"/>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Results</a:t>
            </a:r>
            <a:endParaRPr sz="2200">
              <a:solidFill>
                <a:schemeClr val="dk1"/>
              </a:solidFill>
            </a:endParaRPr>
          </a:p>
        </p:txBody>
      </p:sp>
      <p:sp>
        <p:nvSpPr>
          <p:cNvPr id="620" name="Google Shape;620;p71"/>
          <p:cNvSpPr txBox="1"/>
          <p:nvPr/>
        </p:nvSpPr>
        <p:spPr>
          <a:xfrm>
            <a:off x="3611250" y="1041150"/>
            <a:ext cx="192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t>
            </a:r>
            <a:r>
              <a:rPr lang="en">
                <a:solidFill>
                  <a:schemeClr val="dk1"/>
                </a:solidFill>
              </a:rPr>
              <a:t>a room full of cats</a:t>
            </a:r>
            <a:r>
              <a:rPr lang="en">
                <a:solidFill>
                  <a:schemeClr val="dk1"/>
                </a:solidFill>
              </a:rPr>
              <a:t>”</a:t>
            </a:r>
            <a:endParaRPr>
              <a:solidFill>
                <a:schemeClr val="dk1"/>
              </a:solidFill>
            </a:endParaRPr>
          </a:p>
        </p:txBody>
      </p:sp>
      <p:pic>
        <p:nvPicPr>
          <p:cNvPr id="621" name="Google Shape;621;p71"/>
          <p:cNvPicPr preferRelativeResize="0"/>
          <p:nvPr/>
        </p:nvPicPr>
        <p:blipFill>
          <a:blip r:embed="rId3">
            <a:alphaModFix/>
          </a:blip>
          <a:stretch>
            <a:fillRect/>
          </a:stretch>
        </p:blipFill>
        <p:spPr>
          <a:xfrm>
            <a:off x="0" y="1428750"/>
            <a:ext cx="9144003" cy="2286001"/>
          </a:xfrm>
          <a:prstGeom prst="rect">
            <a:avLst/>
          </a:prstGeom>
          <a:noFill/>
          <a:ln>
            <a:noFill/>
          </a:ln>
        </p:spPr>
      </p:pic>
      <p:sp>
        <p:nvSpPr>
          <p:cNvPr id="622" name="Google Shape;622;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3" name="Google Shape;623;p71"/>
          <p:cNvSpPr txBox="1"/>
          <p:nvPr/>
        </p:nvSpPr>
        <p:spPr>
          <a:xfrm>
            <a:off x="3720375" y="3820025"/>
            <a:ext cx="12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512x2048</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7" name="Shape 627"/>
        <p:cNvGrpSpPr/>
        <p:nvPr/>
      </p:nvGrpSpPr>
      <p:grpSpPr>
        <a:xfrm>
          <a:off x="0" y="0"/>
          <a:ext cx="0" cy="0"/>
          <a:chOff x="0" y="0"/>
          <a:chExt cx="0" cy="0"/>
        </a:xfrm>
      </p:grpSpPr>
      <p:sp>
        <p:nvSpPr>
          <p:cNvPr id="628" name="Google Shape;628;p72"/>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Results</a:t>
            </a:r>
            <a:endParaRPr sz="2200">
              <a:solidFill>
                <a:schemeClr val="dk1"/>
              </a:solidFill>
            </a:endParaRPr>
          </a:p>
        </p:txBody>
      </p:sp>
      <p:sp>
        <p:nvSpPr>
          <p:cNvPr id="629" name="Google Shape;629;p72"/>
          <p:cNvSpPr txBox="1"/>
          <p:nvPr/>
        </p:nvSpPr>
        <p:spPr>
          <a:xfrm>
            <a:off x="3720375" y="3820025"/>
            <a:ext cx="12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512x2048</a:t>
            </a:r>
            <a:endParaRPr sz="1800">
              <a:solidFill>
                <a:schemeClr val="dk1"/>
              </a:solidFill>
            </a:endParaRPr>
          </a:p>
        </p:txBody>
      </p:sp>
      <p:sp>
        <p:nvSpPr>
          <p:cNvPr id="630" name="Google Shape;630;p72"/>
          <p:cNvSpPr txBox="1"/>
          <p:nvPr/>
        </p:nvSpPr>
        <p:spPr>
          <a:xfrm>
            <a:off x="2755875" y="1041150"/>
            <a:ext cx="37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t>
            </a:r>
            <a:r>
              <a:rPr lang="en">
                <a:solidFill>
                  <a:schemeClr val="dk1"/>
                </a:solidFill>
              </a:rPr>
              <a:t>A giant glacier with dozens of penguins</a:t>
            </a:r>
            <a:r>
              <a:rPr lang="en">
                <a:solidFill>
                  <a:schemeClr val="dk1"/>
                </a:solidFill>
              </a:rPr>
              <a:t>”</a:t>
            </a:r>
            <a:endParaRPr>
              <a:solidFill>
                <a:schemeClr val="dk1"/>
              </a:solidFill>
            </a:endParaRPr>
          </a:p>
        </p:txBody>
      </p:sp>
      <p:sp>
        <p:nvSpPr>
          <p:cNvPr id="631" name="Google Shape;63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2" name="Google Shape;632;p72"/>
          <p:cNvPicPr preferRelativeResize="0"/>
          <p:nvPr/>
        </p:nvPicPr>
        <p:blipFill>
          <a:blip r:embed="rId3">
            <a:alphaModFix/>
          </a:blip>
          <a:stretch>
            <a:fillRect/>
          </a:stretch>
        </p:blipFill>
        <p:spPr>
          <a:xfrm>
            <a:off x="0" y="1428751"/>
            <a:ext cx="9144003" cy="2286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6" name="Shape 636"/>
        <p:cNvGrpSpPr/>
        <p:nvPr/>
      </p:nvGrpSpPr>
      <p:grpSpPr>
        <a:xfrm>
          <a:off x="0" y="0"/>
          <a:ext cx="0" cy="0"/>
          <a:chOff x="0" y="0"/>
          <a:chExt cx="0" cy="0"/>
        </a:xfrm>
      </p:grpSpPr>
      <p:sp>
        <p:nvSpPr>
          <p:cNvPr id="637" name="Google Shape;637;p73"/>
          <p:cNvSpPr txBox="1"/>
          <p:nvPr/>
        </p:nvSpPr>
        <p:spPr>
          <a:xfrm>
            <a:off x="541125" y="517950"/>
            <a:ext cx="403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Another Angle!!</a:t>
            </a:r>
            <a:endParaRPr sz="2200">
              <a:solidFill>
                <a:schemeClr val="dk1"/>
              </a:solidFill>
            </a:endParaRPr>
          </a:p>
        </p:txBody>
      </p:sp>
      <p:sp>
        <p:nvSpPr>
          <p:cNvPr id="638" name="Google Shape;638;p73"/>
          <p:cNvSpPr txBox="1"/>
          <p:nvPr/>
        </p:nvSpPr>
        <p:spPr>
          <a:xfrm>
            <a:off x="541125" y="1433000"/>
            <a:ext cx="2976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Panorama: </a:t>
            </a:r>
            <a:endParaRPr sz="2200">
              <a:solidFill>
                <a:schemeClr val="dk1"/>
              </a:solidFill>
            </a:endParaRPr>
          </a:p>
          <a:p>
            <a:pPr indent="0" lvl="0" marL="0" rtl="0" algn="l">
              <a:spcBef>
                <a:spcPts val="0"/>
              </a:spcBef>
              <a:spcAft>
                <a:spcPts val="0"/>
              </a:spcAft>
              <a:buNone/>
            </a:pPr>
            <a:r>
              <a:rPr lang="en" sz="2200">
                <a:solidFill>
                  <a:schemeClr val="dk1"/>
                </a:solidFill>
              </a:rPr>
              <a:t>Fuse Patches</a:t>
            </a:r>
            <a:endParaRPr sz="2200">
              <a:solidFill>
                <a:schemeClr val="dk1"/>
              </a:solidFill>
            </a:endParaRPr>
          </a:p>
        </p:txBody>
      </p:sp>
      <p:sp>
        <p:nvSpPr>
          <p:cNvPr id="639" name="Google Shape;63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0" name="Google Shape;640;p73"/>
          <p:cNvPicPr preferRelativeResize="0"/>
          <p:nvPr/>
        </p:nvPicPr>
        <p:blipFill>
          <a:blip r:embed="rId3">
            <a:alphaModFix/>
          </a:blip>
          <a:stretch>
            <a:fillRect/>
          </a:stretch>
        </p:blipFill>
        <p:spPr>
          <a:xfrm>
            <a:off x="4062225" y="1233450"/>
            <a:ext cx="1261000" cy="1261000"/>
          </a:xfrm>
          <a:prstGeom prst="rect">
            <a:avLst/>
          </a:prstGeom>
          <a:noFill/>
          <a:ln>
            <a:noFill/>
          </a:ln>
        </p:spPr>
      </p:pic>
      <p:pic>
        <p:nvPicPr>
          <p:cNvPr id="641" name="Google Shape;641;p73"/>
          <p:cNvPicPr preferRelativeResize="0"/>
          <p:nvPr/>
        </p:nvPicPr>
        <p:blipFill>
          <a:blip r:embed="rId3">
            <a:alphaModFix/>
          </a:blip>
          <a:stretch>
            <a:fillRect/>
          </a:stretch>
        </p:blipFill>
        <p:spPr>
          <a:xfrm>
            <a:off x="4938375" y="1233450"/>
            <a:ext cx="1261000" cy="1261000"/>
          </a:xfrm>
          <a:prstGeom prst="rect">
            <a:avLst/>
          </a:prstGeom>
          <a:noFill/>
          <a:ln>
            <a:noFill/>
          </a:ln>
        </p:spPr>
      </p:pic>
      <p:pic>
        <p:nvPicPr>
          <p:cNvPr id="642" name="Google Shape;642;p73"/>
          <p:cNvPicPr preferRelativeResize="0"/>
          <p:nvPr/>
        </p:nvPicPr>
        <p:blipFill>
          <a:blip r:embed="rId3">
            <a:alphaModFix/>
          </a:blip>
          <a:stretch>
            <a:fillRect/>
          </a:stretch>
        </p:blipFill>
        <p:spPr>
          <a:xfrm>
            <a:off x="7077225" y="1233450"/>
            <a:ext cx="1261000" cy="1261000"/>
          </a:xfrm>
          <a:prstGeom prst="rect">
            <a:avLst/>
          </a:prstGeom>
          <a:noFill/>
          <a:ln>
            <a:noFill/>
          </a:ln>
        </p:spPr>
      </p:pic>
      <p:sp>
        <p:nvSpPr>
          <p:cNvPr id="643" name="Google Shape;643;p73"/>
          <p:cNvSpPr/>
          <p:nvPr/>
        </p:nvSpPr>
        <p:spPr>
          <a:xfrm>
            <a:off x="6478675" y="18300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644" name="Google Shape;644;p73"/>
          <p:cNvSpPr/>
          <p:nvPr/>
        </p:nvSpPr>
        <p:spPr>
          <a:xfrm>
            <a:off x="6602000" y="18300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645" name="Google Shape;645;p73"/>
          <p:cNvSpPr/>
          <p:nvPr/>
        </p:nvSpPr>
        <p:spPr>
          <a:xfrm>
            <a:off x="6725325" y="18300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646" name="Google Shape;646;p73"/>
          <p:cNvSpPr/>
          <p:nvPr/>
        </p:nvSpPr>
        <p:spPr>
          <a:xfrm>
            <a:off x="4143650" y="2618125"/>
            <a:ext cx="4138500" cy="103200"/>
          </a:xfrm>
          <a:prstGeom prst="rightArrow">
            <a:avLst>
              <a:gd fmla="val 0" name="adj1"/>
              <a:gd fmla="val 34932"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647" name="Google Shape;647;p73"/>
          <p:cNvPicPr preferRelativeResize="0"/>
          <p:nvPr/>
        </p:nvPicPr>
        <p:blipFill>
          <a:blip r:embed="rId3">
            <a:alphaModFix/>
          </a:blip>
          <a:stretch>
            <a:fillRect/>
          </a:stretch>
        </p:blipFill>
        <p:spPr>
          <a:xfrm>
            <a:off x="4572000" y="3094650"/>
            <a:ext cx="1261000" cy="1261000"/>
          </a:xfrm>
          <a:prstGeom prst="rect">
            <a:avLst/>
          </a:prstGeom>
          <a:noFill/>
          <a:ln>
            <a:noFill/>
          </a:ln>
        </p:spPr>
      </p:pic>
      <p:pic>
        <p:nvPicPr>
          <p:cNvPr id="648" name="Google Shape;648;p73"/>
          <p:cNvPicPr preferRelativeResize="0"/>
          <p:nvPr/>
        </p:nvPicPr>
        <p:blipFill>
          <a:blip r:embed="rId3">
            <a:alphaModFix/>
          </a:blip>
          <a:stretch>
            <a:fillRect/>
          </a:stretch>
        </p:blipFill>
        <p:spPr>
          <a:xfrm>
            <a:off x="4407225" y="3211050"/>
            <a:ext cx="1261000" cy="1261000"/>
          </a:xfrm>
          <a:prstGeom prst="rect">
            <a:avLst/>
          </a:prstGeom>
          <a:noFill/>
          <a:ln>
            <a:noFill/>
          </a:ln>
        </p:spPr>
      </p:pic>
      <p:pic>
        <p:nvPicPr>
          <p:cNvPr id="649" name="Google Shape;649;p73"/>
          <p:cNvPicPr preferRelativeResize="0"/>
          <p:nvPr/>
        </p:nvPicPr>
        <p:blipFill>
          <a:blip r:embed="rId3">
            <a:alphaModFix/>
          </a:blip>
          <a:stretch>
            <a:fillRect/>
          </a:stretch>
        </p:blipFill>
        <p:spPr>
          <a:xfrm>
            <a:off x="4270275" y="3306000"/>
            <a:ext cx="1261000" cy="1261000"/>
          </a:xfrm>
          <a:prstGeom prst="rect">
            <a:avLst/>
          </a:prstGeom>
          <a:noFill/>
          <a:ln>
            <a:noFill/>
          </a:ln>
        </p:spPr>
      </p:pic>
      <p:pic>
        <p:nvPicPr>
          <p:cNvPr id="650" name="Google Shape;650;p73"/>
          <p:cNvPicPr preferRelativeResize="0"/>
          <p:nvPr/>
        </p:nvPicPr>
        <p:blipFill>
          <a:blip r:embed="rId3">
            <a:alphaModFix/>
          </a:blip>
          <a:stretch>
            <a:fillRect/>
          </a:stretch>
        </p:blipFill>
        <p:spPr>
          <a:xfrm>
            <a:off x="4143650" y="3401000"/>
            <a:ext cx="1261000" cy="1261000"/>
          </a:xfrm>
          <a:prstGeom prst="rect">
            <a:avLst/>
          </a:prstGeom>
          <a:noFill/>
          <a:ln>
            <a:noFill/>
          </a:ln>
        </p:spPr>
      </p:pic>
      <p:cxnSp>
        <p:nvCxnSpPr>
          <p:cNvPr id="651" name="Google Shape;651;p73"/>
          <p:cNvCxnSpPr/>
          <p:nvPr/>
        </p:nvCxnSpPr>
        <p:spPr>
          <a:xfrm flipH="1" rot="10800000">
            <a:off x="5452725" y="4355600"/>
            <a:ext cx="551400" cy="519900"/>
          </a:xfrm>
          <a:prstGeom prst="straightConnector1">
            <a:avLst/>
          </a:prstGeom>
          <a:noFill/>
          <a:ln cap="flat" cmpd="sng" w="9525">
            <a:solidFill>
              <a:schemeClr val="dk1"/>
            </a:solidFill>
            <a:prstDash val="solid"/>
            <a:round/>
            <a:headEnd len="med" w="med" type="none"/>
            <a:tailEnd len="med" w="med" type="triangle"/>
          </a:ln>
        </p:spPr>
      </p:cxnSp>
      <p:sp>
        <p:nvSpPr>
          <p:cNvPr id="652" name="Google Shape;652;p73"/>
          <p:cNvSpPr txBox="1"/>
          <p:nvPr/>
        </p:nvSpPr>
        <p:spPr>
          <a:xfrm>
            <a:off x="7745050" y="2694450"/>
            <a:ext cx="14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Spatial fusion</a:t>
            </a:r>
            <a:endParaRPr>
              <a:solidFill>
                <a:schemeClr val="dk1"/>
              </a:solidFill>
            </a:endParaRPr>
          </a:p>
        </p:txBody>
      </p:sp>
      <p:sp>
        <p:nvSpPr>
          <p:cNvPr id="653" name="Google Shape;653;p73"/>
          <p:cNvSpPr txBox="1"/>
          <p:nvPr/>
        </p:nvSpPr>
        <p:spPr>
          <a:xfrm>
            <a:off x="5975100" y="4355600"/>
            <a:ext cx="23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a:t>
            </a:r>
            <a:r>
              <a:rPr lang="en">
                <a:solidFill>
                  <a:schemeClr val="dk1"/>
                </a:solidFill>
              </a:rPr>
              <a:t>emantic fusion</a:t>
            </a:r>
            <a:endParaRPr>
              <a:solidFill>
                <a:schemeClr val="dk1"/>
              </a:solidFill>
            </a:endParaRPr>
          </a:p>
        </p:txBody>
      </p:sp>
      <p:sp>
        <p:nvSpPr>
          <p:cNvPr id="654" name="Google Shape;654;p73"/>
          <p:cNvSpPr txBox="1"/>
          <p:nvPr/>
        </p:nvSpPr>
        <p:spPr>
          <a:xfrm>
            <a:off x="560625" y="3505550"/>
            <a:ext cx="3501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Region based text2image</a:t>
            </a:r>
            <a:r>
              <a:rPr lang="en" sz="2200">
                <a:solidFill>
                  <a:schemeClr val="dk1"/>
                </a:solidFill>
              </a:rPr>
              <a:t>: </a:t>
            </a:r>
            <a:endParaRPr sz="2200">
              <a:solidFill>
                <a:schemeClr val="dk1"/>
              </a:solidFill>
            </a:endParaRPr>
          </a:p>
          <a:p>
            <a:pPr indent="0" lvl="0" marL="0" rtl="0" algn="l">
              <a:spcBef>
                <a:spcPts val="0"/>
              </a:spcBef>
              <a:spcAft>
                <a:spcPts val="0"/>
              </a:spcAft>
              <a:buNone/>
            </a:pPr>
            <a:r>
              <a:rPr lang="en" sz="2200">
                <a:solidFill>
                  <a:schemeClr val="dk1"/>
                </a:solidFill>
              </a:rPr>
              <a:t>Fuse semantic region</a:t>
            </a:r>
            <a:endParaRPr sz="2200">
              <a:solidFill>
                <a:schemeClr val="dk1"/>
              </a:solidFill>
            </a:endParaRPr>
          </a:p>
        </p:txBody>
      </p:sp>
      <p:sp>
        <p:nvSpPr>
          <p:cNvPr id="655" name="Google Shape;655;p73"/>
          <p:cNvSpPr/>
          <p:nvPr/>
        </p:nvSpPr>
        <p:spPr>
          <a:xfrm>
            <a:off x="335000" y="2200675"/>
            <a:ext cx="231900" cy="1633800"/>
          </a:xfrm>
          <a:prstGeom prst="curvedRightArrow">
            <a:avLst>
              <a:gd fmla="val 25000" name="adj1"/>
              <a:gd fmla="val 50000" name="adj2"/>
              <a:gd fmla="val 25000"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9" name="Shape 659"/>
        <p:cNvGrpSpPr/>
        <p:nvPr/>
      </p:nvGrpSpPr>
      <p:grpSpPr>
        <a:xfrm>
          <a:off x="0" y="0"/>
          <a:ext cx="0" cy="0"/>
          <a:chOff x="0" y="0"/>
          <a:chExt cx="0" cy="0"/>
        </a:xfrm>
      </p:grpSpPr>
      <p:sp>
        <p:nvSpPr>
          <p:cNvPr id="660" name="Google Shape;660;p74"/>
          <p:cNvSpPr txBox="1"/>
          <p:nvPr/>
        </p:nvSpPr>
        <p:spPr>
          <a:xfrm>
            <a:off x="71400" y="229300"/>
            <a:ext cx="403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Region based text2image</a:t>
            </a:r>
            <a:endParaRPr sz="2200">
              <a:solidFill>
                <a:schemeClr val="dk1"/>
              </a:solidFill>
            </a:endParaRPr>
          </a:p>
        </p:txBody>
      </p:sp>
      <p:sp>
        <p:nvSpPr>
          <p:cNvPr id="661" name="Google Shape;66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62" name="Google Shape;662;p74"/>
          <p:cNvGrpSpPr/>
          <p:nvPr/>
        </p:nvGrpSpPr>
        <p:grpSpPr>
          <a:xfrm>
            <a:off x="821292" y="1886254"/>
            <a:ext cx="1508199" cy="1437371"/>
            <a:chOff x="646075" y="1484300"/>
            <a:chExt cx="1992600" cy="2015100"/>
          </a:xfrm>
        </p:grpSpPr>
        <p:pic>
          <p:nvPicPr>
            <p:cNvPr id="663" name="Google Shape;663;p74"/>
            <p:cNvPicPr preferRelativeResize="0"/>
            <p:nvPr/>
          </p:nvPicPr>
          <p:blipFill>
            <a:blip r:embed="rId3">
              <a:alphaModFix/>
            </a:blip>
            <a:stretch>
              <a:fillRect/>
            </a:stretch>
          </p:blipFill>
          <p:spPr>
            <a:xfrm>
              <a:off x="646075" y="1492400"/>
              <a:ext cx="1984675" cy="1991575"/>
            </a:xfrm>
            <a:prstGeom prst="rect">
              <a:avLst/>
            </a:prstGeom>
            <a:noFill/>
            <a:ln>
              <a:noFill/>
            </a:ln>
          </p:spPr>
        </p:pic>
        <p:sp>
          <p:nvSpPr>
            <p:cNvPr id="664" name="Google Shape;664;p74"/>
            <p:cNvSpPr/>
            <p:nvPr/>
          </p:nvSpPr>
          <p:spPr>
            <a:xfrm>
              <a:off x="649375" y="1484300"/>
              <a:ext cx="1989300" cy="2015100"/>
            </a:xfrm>
            <a:prstGeom prst="rect">
              <a:avLst/>
            </a:prstGeom>
            <a:solidFill>
              <a:srgbClr val="9E9E9E">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grpSp>
      <p:sp>
        <p:nvSpPr>
          <p:cNvPr id="665" name="Google Shape;665;p74"/>
          <p:cNvSpPr txBox="1"/>
          <p:nvPr/>
        </p:nvSpPr>
        <p:spPr>
          <a:xfrm>
            <a:off x="492525" y="3323625"/>
            <a:ext cx="2259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sunny day after the snow, two dogs sitting side by side, a German Shepherd dog on the right, a Husky dog on the left”</a:t>
            </a:r>
            <a:endParaRPr sz="1200">
              <a:solidFill>
                <a:schemeClr val="dk1"/>
              </a:solidFill>
            </a:endParaRPr>
          </a:p>
        </p:txBody>
      </p:sp>
      <p:cxnSp>
        <p:nvCxnSpPr>
          <p:cNvPr id="666" name="Google Shape;666;p74"/>
          <p:cNvCxnSpPr/>
          <p:nvPr/>
        </p:nvCxnSpPr>
        <p:spPr>
          <a:xfrm>
            <a:off x="2917713" y="2641013"/>
            <a:ext cx="834900" cy="0"/>
          </a:xfrm>
          <a:prstGeom prst="straightConnector1">
            <a:avLst/>
          </a:prstGeom>
          <a:noFill/>
          <a:ln cap="flat" cmpd="sng" w="9525">
            <a:solidFill>
              <a:schemeClr val="dk1"/>
            </a:solidFill>
            <a:prstDash val="solid"/>
            <a:round/>
            <a:headEnd len="med" w="med" type="none"/>
            <a:tailEnd len="med" w="med" type="triangle"/>
          </a:ln>
        </p:spPr>
      </p:cxnSp>
      <p:sp>
        <p:nvSpPr>
          <p:cNvPr id="667" name="Google Shape;667;p74"/>
          <p:cNvSpPr/>
          <p:nvPr/>
        </p:nvSpPr>
        <p:spPr>
          <a:xfrm>
            <a:off x="4340820" y="1306665"/>
            <a:ext cx="1003801" cy="923319"/>
          </a:xfrm>
          <a:prstGeom prst="rect">
            <a:avLst/>
          </a:prstGeom>
          <a:solidFill>
            <a:srgbClr val="9E9E9E">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668" name="Google Shape;668;p74"/>
          <p:cNvSpPr/>
          <p:nvPr/>
        </p:nvSpPr>
        <p:spPr>
          <a:xfrm>
            <a:off x="4340820" y="2495490"/>
            <a:ext cx="1003801" cy="923319"/>
          </a:xfrm>
          <a:prstGeom prst="rect">
            <a:avLst/>
          </a:prstGeom>
          <a:solidFill>
            <a:srgbClr val="9E9E9E">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669" name="Google Shape;669;p74" title="german_shepherd_mask.png"/>
          <p:cNvPicPr preferRelativeResize="0"/>
          <p:nvPr/>
        </p:nvPicPr>
        <p:blipFill rotWithShape="1">
          <a:blip r:embed="rId4">
            <a:alphaModFix/>
          </a:blip>
          <a:srcRect b="4446" l="0" r="0" t="4437"/>
          <a:stretch/>
        </p:blipFill>
        <p:spPr>
          <a:xfrm>
            <a:off x="4339155" y="2499202"/>
            <a:ext cx="1001467" cy="912540"/>
          </a:xfrm>
          <a:prstGeom prst="rect">
            <a:avLst/>
          </a:prstGeom>
          <a:noFill/>
          <a:ln>
            <a:noFill/>
          </a:ln>
        </p:spPr>
      </p:pic>
      <p:pic>
        <p:nvPicPr>
          <p:cNvPr id="670" name="Google Shape;670;p74" title="husky_mask.png"/>
          <p:cNvPicPr preferRelativeResize="0"/>
          <p:nvPr/>
        </p:nvPicPr>
        <p:blipFill rotWithShape="1">
          <a:blip r:embed="rId5">
            <a:alphaModFix/>
          </a:blip>
          <a:srcRect b="4446" l="0" r="0" t="4437"/>
          <a:stretch/>
        </p:blipFill>
        <p:spPr>
          <a:xfrm>
            <a:off x="4339155" y="1310377"/>
            <a:ext cx="1001467" cy="912540"/>
          </a:xfrm>
          <a:prstGeom prst="rect">
            <a:avLst/>
          </a:prstGeom>
          <a:noFill/>
          <a:ln>
            <a:noFill/>
          </a:ln>
        </p:spPr>
      </p:pic>
      <p:sp>
        <p:nvSpPr>
          <p:cNvPr id="671" name="Google Shape;671;p74"/>
          <p:cNvSpPr/>
          <p:nvPr/>
        </p:nvSpPr>
        <p:spPr>
          <a:xfrm>
            <a:off x="4340820" y="3684315"/>
            <a:ext cx="1003801" cy="923319"/>
          </a:xfrm>
          <a:prstGeom prst="rect">
            <a:avLst/>
          </a:prstGeom>
          <a:solidFill>
            <a:srgbClr val="9E9E9E">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672" name="Google Shape;672;p74"/>
          <p:cNvPicPr preferRelativeResize="0"/>
          <p:nvPr/>
        </p:nvPicPr>
        <p:blipFill>
          <a:blip r:embed="rId6">
            <a:alphaModFix/>
          </a:blip>
          <a:stretch>
            <a:fillRect/>
          </a:stretch>
        </p:blipFill>
        <p:spPr>
          <a:xfrm>
            <a:off x="4339155" y="3688027"/>
            <a:ext cx="1001467" cy="912540"/>
          </a:xfrm>
          <a:prstGeom prst="rect">
            <a:avLst/>
          </a:prstGeom>
          <a:noFill/>
          <a:ln>
            <a:noFill/>
          </a:ln>
        </p:spPr>
      </p:pic>
      <p:sp>
        <p:nvSpPr>
          <p:cNvPr id="673" name="Google Shape;673;p74"/>
          <p:cNvSpPr txBox="1"/>
          <p:nvPr/>
        </p:nvSpPr>
        <p:spPr>
          <a:xfrm>
            <a:off x="6450000" y="1310375"/>
            <a:ext cx="225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Husky dog”</a:t>
            </a:r>
            <a:endParaRPr sz="1200">
              <a:solidFill>
                <a:schemeClr val="dk1"/>
              </a:solidFill>
            </a:endParaRPr>
          </a:p>
        </p:txBody>
      </p:sp>
      <p:sp>
        <p:nvSpPr>
          <p:cNvPr id="674" name="Google Shape;674;p74"/>
          <p:cNvSpPr txBox="1"/>
          <p:nvPr/>
        </p:nvSpPr>
        <p:spPr>
          <a:xfrm>
            <a:off x="4339150" y="752500"/>
            <a:ext cx="107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Masks</a:t>
            </a:r>
            <a:endParaRPr sz="2200">
              <a:solidFill>
                <a:schemeClr val="dk1"/>
              </a:solidFill>
            </a:endParaRPr>
          </a:p>
        </p:txBody>
      </p:sp>
      <p:sp>
        <p:nvSpPr>
          <p:cNvPr id="675" name="Google Shape;675;p74"/>
          <p:cNvSpPr txBox="1"/>
          <p:nvPr/>
        </p:nvSpPr>
        <p:spPr>
          <a:xfrm>
            <a:off x="6450000" y="752500"/>
            <a:ext cx="1791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Prompt</a:t>
            </a:r>
            <a:endParaRPr sz="2200">
              <a:solidFill>
                <a:schemeClr val="dk1"/>
              </a:solidFill>
            </a:endParaRPr>
          </a:p>
        </p:txBody>
      </p:sp>
      <p:sp>
        <p:nvSpPr>
          <p:cNvPr id="676" name="Google Shape;676;p74"/>
          <p:cNvSpPr txBox="1"/>
          <p:nvPr/>
        </p:nvSpPr>
        <p:spPr>
          <a:xfrm>
            <a:off x="6419075" y="2772500"/>
            <a:ext cx="225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German </a:t>
            </a:r>
            <a:r>
              <a:rPr lang="en" sz="1200">
                <a:solidFill>
                  <a:schemeClr val="dk1"/>
                </a:solidFill>
              </a:rPr>
              <a:t>Shepherd</a:t>
            </a:r>
            <a:r>
              <a:rPr lang="en" sz="1200">
                <a:solidFill>
                  <a:schemeClr val="dk1"/>
                </a:solidFill>
              </a:rPr>
              <a:t> dog”</a:t>
            </a:r>
            <a:endParaRPr sz="1200">
              <a:solidFill>
                <a:schemeClr val="dk1"/>
              </a:solidFill>
            </a:endParaRPr>
          </a:p>
        </p:txBody>
      </p:sp>
      <p:sp>
        <p:nvSpPr>
          <p:cNvPr id="677" name="Google Shape;677;p74"/>
          <p:cNvSpPr txBox="1"/>
          <p:nvPr/>
        </p:nvSpPr>
        <p:spPr>
          <a:xfrm>
            <a:off x="6478700" y="3961325"/>
            <a:ext cx="225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sunny day after snow”</a:t>
            </a:r>
            <a:endParaRPr sz="1200">
              <a:solidFill>
                <a:schemeClr val="dk1"/>
              </a:solidFill>
            </a:endParaRPr>
          </a:p>
        </p:txBody>
      </p:sp>
      <p:sp>
        <p:nvSpPr>
          <p:cNvPr id="678" name="Google Shape;678;p74"/>
          <p:cNvSpPr txBox="1"/>
          <p:nvPr/>
        </p:nvSpPr>
        <p:spPr>
          <a:xfrm>
            <a:off x="5171850" y="229300"/>
            <a:ext cx="403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MultiDiffusion</a:t>
            </a:r>
            <a:endParaRPr sz="2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2" name="Shape 682"/>
        <p:cNvGrpSpPr/>
        <p:nvPr/>
      </p:nvGrpSpPr>
      <p:grpSpPr>
        <a:xfrm>
          <a:off x="0" y="0"/>
          <a:ext cx="0" cy="0"/>
          <a:chOff x="0" y="0"/>
          <a:chExt cx="0" cy="0"/>
        </a:xfrm>
      </p:grpSpPr>
      <p:sp>
        <p:nvSpPr>
          <p:cNvPr id="683" name="Google Shape;683;p75"/>
          <p:cNvSpPr txBox="1"/>
          <p:nvPr/>
        </p:nvSpPr>
        <p:spPr>
          <a:xfrm>
            <a:off x="541125" y="517950"/>
            <a:ext cx="403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Region based text2image</a:t>
            </a:r>
            <a:endParaRPr sz="2200">
              <a:solidFill>
                <a:schemeClr val="dk1"/>
              </a:solidFill>
            </a:endParaRPr>
          </a:p>
        </p:txBody>
      </p:sp>
      <p:sp>
        <p:nvSpPr>
          <p:cNvPr id="684" name="Google Shape;684;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85" name="Google Shape;685;p75"/>
          <p:cNvGrpSpPr/>
          <p:nvPr/>
        </p:nvGrpSpPr>
        <p:grpSpPr>
          <a:xfrm>
            <a:off x="3855467" y="3758190"/>
            <a:ext cx="1005465" cy="923400"/>
            <a:chOff x="4339155" y="3684315"/>
            <a:chExt cx="1005465" cy="923400"/>
          </a:xfrm>
        </p:grpSpPr>
        <p:sp>
          <p:nvSpPr>
            <p:cNvPr id="686" name="Google Shape;686;p75"/>
            <p:cNvSpPr/>
            <p:nvPr/>
          </p:nvSpPr>
          <p:spPr>
            <a:xfrm>
              <a:off x="4340820" y="3684315"/>
              <a:ext cx="1003800" cy="923400"/>
            </a:xfrm>
            <a:prstGeom prst="rect">
              <a:avLst/>
            </a:prstGeom>
            <a:solidFill>
              <a:srgbClr val="9E9E9E">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687" name="Google Shape;687;p75"/>
            <p:cNvPicPr preferRelativeResize="0"/>
            <p:nvPr/>
          </p:nvPicPr>
          <p:blipFill>
            <a:blip r:embed="rId3">
              <a:alphaModFix/>
            </a:blip>
            <a:stretch>
              <a:fillRect/>
            </a:stretch>
          </p:blipFill>
          <p:spPr>
            <a:xfrm>
              <a:off x="4339155" y="3688027"/>
              <a:ext cx="1001467" cy="912540"/>
            </a:xfrm>
            <a:prstGeom prst="rect">
              <a:avLst/>
            </a:prstGeom>
            <a:noFill/>
            <a:ln>
              <a:noFill/>
            </a:ln>
          </p:spPr>
        </p:pic>
      </p:grpSp>
      <p:grpSp>
        <p:nvGrpSpPr>
          <p:cNvPr id="688" name="Google Shape;688;p75"/>
          <p:cNvGrpSpPr/>
          <p:nvPr/>
        </p:nvGrpSpPr>
        <p:grpSpPr>
          <a:xfrm>
            <a:off x="3855467" y="2465140"/>
            <a:ext cx="1005465" cy="923400"/>
            <a:chOff x="4339155" y="2495490"/>
            <a:chExt cx="1005465" cy="923400"/>
          </a:xfrm>
        </p:grpSpPr>
        <p:sp>
          <p:nvSpPr>
            <p:cNvPr id="689" name="Google Shape;689;p75"/>
            <p:cNvSpPr/>
            <p:nvPr/>
          </p:nvSpPr>
          <p:spPr>
            <a:xfrm>
              <a:off x="4340820" y="2495490"/>
              <a:ext cx="1003800" cy="923400"/>
            </a:xfrm>
            <a:prstGeom prst="rect">
              <a:avLst/>
            </a:prstGeom>
            <a:solidFill>
              <a:srgbClr val="9E9E9E">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690" name="Google Shape;690;p75" title="german_shepherd_mask.png"/>
            <p:cNvPicPr preferRelativeResize="0"/>
            <p:nvPr/>
          </p:nvPicPr>
          <p:blipFill rotWithShape="1">
            <a:blip r:embed="rId4">
              <a:alphaModFix/>
            </a:blip>
            <a:srcRect b="4446" l="0" r="0" t="4437"/>
            <a:stretch/>
          </p:blipFill>
          <p:spPr>
            <a:xfrm>
              <a:off x="4339155" y="2499202"/>
              <a:ext cx="1001467" cy="912540"/>
            </a:xfrm>
            <a:prstGeom prst="rect">
              <a:avLst/>
            </a:prstGeom>
            <a:noFill/>
            <a:ln>
              <a:noFill/>
            </a:ln>
          </p:spPr>
        </p:pic>
      </p:grpSp>
      <p:grpSp>
        <p:nvGrpSpPr>
          <p:cNvPr id="691" name="Google Shape;691;p75"/>
          <p:cNvGrpSpPr/>
          <p:nvPr/>
        </p:nvGrpSpPr>
        <p:grpSpPr>
          <a:xfrm>
            <a:off x="3855467" y="992815"/>
            <a:ext cx="1005465" cy="923400"/>
            <a:chOff x="4339155" y="1306665"/>
            <a:chExt cx="1005465" cy="923400"/>
          </a:xfrm>
        </p:grpSpPr>
        <p:sp>
          <p:nvSpPr>
            <p:cNvPr id="692" name="Google Shape;692;p75"/>
            <p:cNvSpPr/>
            <p:nvPr/>
          </p:nvSpPr>
          <p:spPr>
            <a:xfrm>
              <a:off x="4340820" y="1306665"/>
              <a:ext cx="1003800" cy="923400"/>
            </a:xfrm>
            <a:prstGeom prst="rect">
              <a:avLst/>
            </a:prstGeom>
            <a:solidFill>
              <a:srgbClr val="9E9E9E">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693" name="Google Shape;693;p75" title="husky_mask.png"/>
            <p:cNvPicPr preferRelativeResize="0"/>
            <p:nvPr/>
          </p:nvPicPr>
          <p:blipFill rotWithShape="1">
            <a:blip r:embed="rId5">
              <a:alphaModFix/>
            </a:blip>
            <a:srcRect b="4446" l="0" r="0" t="4437"/>
            <a:stretch/>
          </p:blipFill>
          <p:spPr>
            <a:xfrm>
              <a:off x="4339155" y="1310377"/>
              <a:ext cx="1001467" cy="912540"/>
            </a:xfrm>
            <a:prstGeom prst="rect">
              <a:avLst/>
            </a:prstGeom>
            <a:noFill/>
            <a:ln>
              <a:noFill/>
            </a:ln>
          </p:spPr>
        </p:pic>
      </p:grpSp>
      <p:sp>
        <p:nvSpPr>
          <p:cNvPr id="694" name="Google Shape;694;p75"/>
          <p:cNvSpPr txBox="1"/>
          <p:nvPr/>
        </p:nvSpPr>
        <p:spPr>
          <a:xfrm>
            <a:off x="4929925" y="612925"/>
            <a:ext cx="342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In each denoising step…</a:t>
            </a:r>
            <a:endParaRPr sz="2200">
              <a:solidFill>
                <a:schemeClr val="dk1"/>
              </a:solidFill>
            </a:endParaRPr>
          </a:p>
        </p:txBody>
      </p:sp>
      <p:sp>
        <p:nvSpPr>
          <p:cNvPr id="695" name="Google Shape;695;p75"/>
          <p:cNvSpPr/>
          <p:nvPr/>
        </p:nvSpPr>
        <p:spPr>
          <a:xfrm>
            <a:off x="5143900" y="2571750"/>
            <a:ext cx="1612800" cy="6492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Weighted Average</a:t>
            </a:r>
            <a:endParaRPr sz="1100">
              <a:solidFill>
                <a:schemeClr val="dk1"/>
              </a:solidFill>
            </a:endParaRPr>
          </a:p>
          <a:p>
            <a:pPr indent="0" lvl="0" marL="0" rtl="0" algn="ctr">
              <a:spcBef>
                <a:spcPts val="0"/>
              </a:spcBef>
              <a:spcAft>
                <a:spcPts val="0"/>
              </a:spcAft>
              <a:buNone/>
            </a:pPr>
            <a:r>
              <a:rPr lang="en" sz="1100">
                <a:solidFill>
                  <a:schemeClr val="dk1"/>
                </a:solidFill>
              </a:rPr>
              <a:t>By masks</a:t>
            </a:r>
            <a:endParaRPr sz="1100">
              <a:solidFill>
                <a:schemeClr val="dk1"/>
              </a:solidFill>
            </a:endParaRPr>
          </a:p>
        </p:txBody>
      </p:sp>
      <p:grpSp>
        <p:nvGrpSpPr>
          <p:cNvPr id="696" name="Google Shape;696;p75"/>
          <p:cNvGrpSpPr/>
          <p:nvPr/>
        </p:nvGrpSpPr>
        <p:grpSpPr>
          <a:xfrm>
            <a:off x="690575" y="918287"/>
            <a:ext cx="2259600" cy="1402275"/>
            <a:chOff x="773275" y="2603875"/>
            <a:chExt cx="2259600" cy="1402275"/>
          </a:xfrm>
        </p:grpSpPr>
        <p:sp>
          <p:nvSpPr>
            <p:cNvPr id="697" name="Google Shape;697;p75"/>
            <p:cNvSpPr txBox="1"/>
            <p:nvPr/>
          </p:nvSpPr>
          <p:spPr>
            <a:xfrm>
              <a:off x="773275" y="3636850"/>
              <a:ext cx="225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Husky dog”</a:t>
              </a:r>
              <a:endParaRPr sz="1200">
                <a:solidFill>
                  <a:schemeClr val="dk1"/>
                </a:solidFill>
              </a:endParaRPr>
            </a:p>
          </p:txBody>
        </p:sp>
        <p:pic>
          <p:nvPicPr>
            <p:cNvPr id="698" name="Google Shape;698;p75"/>
            <p:cNvPicPr preferRelativeResize="0"/>
            <p:nvPr/>
          </p:nvPicPr>
          <p:blipFill>
            <a:blip r:embed="rId6">
              <a:alphaModFix/>
            </a:blip>
            <a:stretch>
              <a:fillRect/>
            </a:stretch>
          </p:blipFill>
          <p:spPr>
            <a:xfrm>
              <a:off x="825000" y="2603875"/>
              <a:ext cx="1030300" cy="1032976"/>
            </a:xfrm>
            <a:prstGeom prst="rect">
              <a:avLst/>
            </a:prstGeom>
            <a:noFill/>
            <a:ln>
              <a:noFill/>
            </a:ln>
          </p:spPr>
        </p:pic>
      </p:grpSp>
      <p:grpSp>
        <p:nvGrpSpPr>
          <p:cNvPr id="699" name="Google Shape;699;p75"/>
          <p:cNvGrpSpPr/>
          <p:nvPr/>
        </p:nvGrpSpPr>
        <p:grpSpPr>
          <a:xfrm>
            <a:off x="551388" y="3758200"/>
            <a:ext cx="2259600" cy="1389325"/>
            <a:chOff x="3617388" y="2616825"/>
            <a:chExt cx="2259600" cy="1389325"/>
          </a:xfrm>
        </p:grpSpPr>
        <p:sp>
          <p:nvSpPr>
            <p:cNvPr id="700" name="Google Shape;700;p75"/>
            <p:cNvSpPr txBox="1"/>
            <p:nvPr/>
          </p:nvSpPr>
          <p:spPr>
            <a:xfrm>
              <a:off x="3617388" y="3636850"/>
              <a:ext cx="225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sunny day after snow”</a:t>
              </a:r>
              <a:endParaRPr sz="1200">
                <a:solidFill>
                  <a:schemeClr val="dk1"/>
                </a:solidFill>
              </a:endParaRPr>
            </a:p>
          </p:txBody>
        </p:sp>
        <p:pic>
          <p:nvPicPr>
            <p:cNvPr id="701" name="Google Shape;701;p75"/>
            <p:cNvPicPr preferRelativeResize="0"/>
            <p:nvPr/>
          </p:nvPicPr>
          <p:blipFill>
            <a:blip r:embed="rId7">
              <a:alphaModFix/>
            </a:blip>
            <a:stretch>
              <a:fillRect/>
            </a:stretch>
          </p:blipFill>
          <p:spPr>
            <a:xfrm>
              <a:off x="3816975" y="2616825"/>
              <a:ext cx="1005476" cy="1007098"/>
            </a:xfrm>
            <a:prstGeom prst="rect">
              <a:avLst/>
            </a:prstGeom>
            <a:noFill/>
            <a:ln>
              <a:noFill/>
            </a:ln>
          </p:spPr>
        </p:pic>
      </p:grpSp>
      <p:grpSp>
        <p:nvGrpSpPr>
          <p:cNvPr id="702" name="Google Shape;702;p75"/>
          <p:cNvGrpSpPr/>
          <p:nvPr/>
        </p:nvGrpSpPr>
        <p:grpSpPr>
          <a:xfrm>
            <a:off x="350450" y="2333563"/>
            <a:ext cx="2259600" cy="1388525"/>
            <a:chOff x="1877400" y="2617613"/>
            <a:chExt cx="2259600" cy="1388525"/>
          </a:xfrm>
        </p:grpSpPr>
        <p:sp>
          <p:nvSpPr>
            <p:cNvPr id="703" name="Google Shape;703;p75"/>
            <p:cNvSpPr txBox="1"/>
            <p:nvPr/>
          </p:nvSpPr>
          <p:spPr>
            <a:xfrm>
              <a:off x="1877400" y="3636838"/>
              <a:ext cx="225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German </a:t>
              </a:r>
              <a:r>
                <a:rPr lang="en" sz="1200">
                  <a:solidFill>
                    <a:schemeClr val="dk1"/>
                  </a:solidFill>
                </a:rPr>
                <a:t>Shepherd</a:t>
              </a:r>
              <a:r>
                <a:rPr lang="en" sz="1200">
                  <a:solidFill>
                    <a:schemeClr val="dk1"/>
                  </a:solidFill>
                </a:rPr>
                <a:t> dog”</a:t>
              </a:r>
              <a:endParaRPr sz="1200">
                <a:solidFill>
                  <a:schemeClr val="dk1"/>
                </a:solidFill>
              </a:endParaRPr>
            </a:p>
          </p:txBody>
        </p:sp>
        <p:pic>
          <p:nvPicPr>
            <p:cNvPr id="704" name="Google Shape;704;p75"/>
            <p:cNvPicPr preferRelativeResize="0"/>
            <p:nvPr/>
          </p:nvPicPr>
          <p:blipFill>
            <a:blip r:embed="rId8">
              <a:alphaModFix/>
            </a:blip>
            <a:stretch>
              <a:fillRect/>
            </a:stretch>
          </p:blipFill>
          <p:spPr>
            <a:xfrm>
              <a:off x="2280375" y="2617613"/>
              <a:ext cx="1005476" cy="1005476"/>
            </a:xfrm>
            <a:prstGeom prst="rect">
              <a:avLst/>
            </a:prstGeom>
            <a:noFill/>
            <a:ln>
              <a:noFill/>
            </a:ln>
          </p:spPr>
        </p:pic>
      </p:grpSp>
      <p:pic>
        <p:nvPicPr>
          <p:cNvPr id="705" name="Google Shape;705;p75"/>
          <p:cNvPicPr preferRelativeResize="0"/>
          <p:nvPr/>
        </p:nvPicPr>
        <p:blipFill>
          <a:blip r:embed="rId9">
            <a:alphaModFix/>
          </a:blip>
          <a:stretch>
            <a:fillRect/>
          </a:stretch>
        </p:blipFill>
        <p:spPr>
          <a:xfrm>
            <a:off x="6795725" y="1989313"/>
            <a:ext cx="1828600" cy="1814076"/>
          </a:xfrm>
          <a:prstGeom prst="rect">
            <a:avLst/>
          </a:prstGeom>
          <a:noFill/>
          <a:ln>
            <a:noFill/>
          </a:ln>
        </p:spPr>
      </p:pic>
      <p:pic>
        <p:nvPicPr>
          <p:cNvPr id="706" name="Google Shape;706;p75"/>
          <p:cNvPicPr preferRelativeResize="0"/>
          <p:nvPr/>
        </p:nvPicPr>
        <p:blipFill>
          <a:blip r:embed="rId10">
            <a:alphaModFix/>
          </a:blip>
          <a:stretch>
            <a:fillRect/>
          </a:stretch>
        </p:blipFill>
        <p:spPr>
          <a:xfrm>
            <a:off x="742425" y="918275"/>
            <a:ext cx="1038634" cy="1034951"/>
          </a:xfrm>
          <a:prstGeom prst="rect">
            <a:avLst/>
          </a:prstGeom>
          <a:noFill/>
          <a:ln>
            <a:noFill/>
          </a:ln>
        </p:spPr>
      </p:pic>
      <p:pic>
        <p:nvPicPr>
          <p:cNvPr id="707" name="Google Shape;707;p75"/>
          <p:cNvPicPr preferRelativeResize="0"/>
          <p:nvPr/>
        </p:nvPicPr>
        <p:blipFill>
          <a:blip r:embed="rId10">
            <a:alphaModFix/>
          </a:blip>
          <a:stretch>
            <a:fillRect/>
          </a:stretch>
        </p:blipFill>
        <p:spPr>
          <a:xfrm>
            <a:off x="742425" y="2320575"/>
            <a:ext cx="1038634" cy="1034951"/>
          </a:xfrm>
          <a:prstGeom prst="rect">
            <a:avLst/>
          </a:prstGeom>
          <a:noFill/>
          <a:ln>
            <a:noFill/>
          </a:ln>
        </p:spPr>
      </p:pic>
      <p:pic>
        <p:nvPicPr>
          <p:cNvPr id="708" name="Google Shape;708;p75"/>
          <p:cNvPicPr preferRelativeResize="0"/>
          <p:nvPr/>
        </p:nvPicPr>
        <p:blipFill>
          <a:blip r:embed="rId10">
            <a:alphaModFix/>
          </a:blip>
          <a:stretch>
            <a:fillRect/>
          </a:stretch>
        </p:blipFill>
        <p:spPr>
          <a:xfrm>
            <a:off x="742425" y="3758200"/>
            <a:ext cx="1038634" cy="1034951"/>
          </a:xfrm>
          <a:prstGeom prst="rect">
            <a:avLst/>
          </a:prstGeom>
          <a:noFill/>
          <a:ln>
            <a:noFill/>
          </a:ln>
        </p:spPr>
      </p:pic>
      <p:pic>
        <p:nvPicPr>
          <p:cNvPr id="709" name="Google Shape;709;p75"/>
          <p:cNvPicPr preferRelativeResize="0"/>
          <p:nvPr/>
        </p:nvPicPr>
        <p:blipFill>
          <a:blip r:embed="rId11">
            <a:alphaModFix/>
          </a:blip>
          <a:stretch>
            <a:fillRect/>
          </a:stretch>
        </p:blipFill>
        <p:spPr>
          <a:xfrm>
            <a:off x="2298950" y="1080150"/>
            <a:ext cx="1038624" cy="1033040"/>
          </a:xfrm>
          <a:prstGeom prst="rect">
            <a:avLst/>
          </a:prstGeom>
          <a:noFill/>
          <a:ln>
            <a:noFill/>
          </a:ln>
        </p:spPr>
      </p:pic>
      <p:pic>
        <p:nvPicPr>
          <p:cNvPr id="710" name="Google Shape;710;p75"/>
          <p:cNvPicPr preferRelativeResize="0"/>
          <p:nvPr/>
        </p:nvPicPr>
        <p:blipFill>
          <a:blip r:embed="rId11">
            <a:alphaModFix/>
          </a:blip>
          <a:stretch>
            <a:fillRect/>
          </a:stretch>
        </p:blipFill>
        <p:spPr>
          <a:xfrm>
            <a:off x="2298950" y="2438525"/>
            <a:ext cx="1038624" cy="1033040"/>
          </a:xfrm>
          <a:prstGeom prst="rect">
            <a:avLst/>
          </a:prstGeom>
          <a:noFill/>
          <a:ln>
            <a:noFill/>
          </a:ln>
        </p:spPr>
      </p:pic>
      <p:pic>
        <p:nvPicPr>
          <p:cNvPr id="711" name="Google Shape;711;p75"/>
          <p:cNvPicPr preferRelativeResize="0"/>
          <p:nvPr/>
        </p:nvPicPr>
        <p:blipFill>
          <a:blip r:embed="rId11">
            <a:alphaModFix/>
          </a:blip>
          <a:stretch>
            <a:fillRect/>
          </a:stretch>
        </p:blipFill>
        <p:spPr>
          <a:xfrm>
            <a:off x="2298950" y="3856975"/>
            <a:ext cx="1038624" cy="1033040"/>
          </a:xfrm>
          <a:prstGeom prst="rect">
            <a:avLst/>
          </a:prstGeom>
          <a:noFill/>
          <a:ln>
            <a:noFill/>
          </a:ln>
        </p:spPr>
      </p:pic>
      <p:sp>
        <p:nvSpPr>
          <p:cNvPr id="712" name="Google Shape;712;p75"/>
          <p:cNvSpPr txBox="1"/>
          <p:nvPr/>
        </p:nvSpPr>
        <p:spPr>
          <a:xfrm>
            <a:off x="1734650" y="1401575"/>
            <a:ext cx="63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denoise</a:t>
            </a:r>
            <a:endParaRPr sz="1000">
              <a:solidFill>
                <a:schemeClr val="dk1"/>
              </a:solidFill>
            </a:endParaRPr>
          </a:p>
        </p:txBody>
      </p:sp>
      <p:cxnSp>
        <p:nvCxnSpPr>
          <p:cNvPr id="713" name="Google Shape;713;p75"/>
          <p:cNvCxnSpPr/>
          <p:nvPr/>
        </p:nvCxnSpPr>
        <p:spPr>
          <a:xfrm flipH="1" rot="10800000">
            <a:off x="1917225" y="1659575"/>
            <a:ext cx="304200" cy="5100"/>
          </a:xfrm>
          <a:prstGeom prst="straightConnector1">
            <a:avLst/>
          </a:prstGeom>
          <a:noFill/>
          <a:ln cap="flat" cmpd="sng" w="9525">
            <a:solidFill>
              <a:schemeClr val="dk1"/>
            </a:solidFill>
            <a:prstDash val="solid"/>
            <a:round/>
            <a:headEnd len="med" w="med" type="none"/>
            <a:tailEnd len="med" w="med" type="triangle"/>
          </a:ln>
        </p:spPr>
      </p:cxnSp>
      <p:sp>
        <p:nvSpPr>
          <p:cNvPr id="714" name="Google Shape;714;p75"/>
          <p:cNvSpPr txBox="1"/>
          <p:nvPr/>
        </p:nvSpPr>
        <p:spPr>
          <a:xfrm>
            <a:off x="1734650" y="2766338"/>
            <a:ext cx="63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denoise</a:t>
            </a:r>
            <a:endParaRPr sz="1000">
              <a:solidFill>
                <a:schemeClr val="dk1"/>
              </a:solidFill>
            </a:endParaRPr>
          </a:p>
        </p:txBody>
      </p:sp>
      <p:cxnSp>
        <p:nvCxnSpPr>
          <p:cNvPr id="715" name="Google Shape;715;p75"/>
          <p:cNvCxnSpPr/>
          <p:nvPr/>
        </p:nvCxnSpPr>
        <p:spPr>
          <a:xfrm flipH="1" rot="10800000">
            <a:off x="1917225" y="3024338"/>
            <a:ext cx="304200" cy="5100"/>
          </a:xfrm>
          <a:prstGeom prst="straightConnector1">
            <a:avLst/>
          </a:prstGeom>
          <a:noFill/>
          <a:ln cap="flat" cmpd="sng" w="9525">
            <a:solidFill>
              <a:schemeClr val="dk1"/>
            </a:solidFill>
            <a:prstDash val="solid"/>
            <a:round/>
            <a:headEnd len="med" w="med" type="none"/>
            <a:tailEnd len="med" w="med" type="triangle"/>
          </a:ln>
        </p:spPr>
      </p:cxnSp>
      <p:sp>
        <p:nvSpPr>
          <p:cNvPr id="716" name="Google Shape;716;p75"/>
          <p:cNvSpPr txBox="1"/>
          <p:nvPr/>
        </p:nvSpPr>
        <p:spPr>
          <a:xfrm>
            <a:off x="1734650" y="4229900"/>
            <a:ext cx="63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denoise</a:t>
            </a:r>
            <a:endParaRPr sz="1000">
              <a:solidFill>
                <a:schemeClr val="dk1"/>
              </a:solidFill>
            </a:endParaRPr>
          </a:p>
        </p:txBody>
      </p:sp>
      <p:cxnSp>
        <p:nvCxnSpPr>
          <p:cNvPr id="717" name="Google Shape;717;p75"/>
          <p:cNvCxnSpPr/>
          <p:nvPr/>
        </p:nvCxnSpPr>
        <p:spPr>
          <a:xfrm flipH="1" rot="10800000">
            <a:off x="1917225" y="4487900"/>
            <a:ext cx="304200" cy="51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49"/>
          <p:cNvSpPr txBox="1"/>
          <p:nvPr/>
        </p:nvSpPr>
        <p:spPr>
          <a:xfrm>
            <a:off x="541125" y="1826850"/>
            <a:ext cx="2238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Task: generate </a:t>
            </a:r>
            <a:r>
              <a:rPr lang="en" sz="2200" u="sng">
                <a:solidFill>
                  <a:schemeClr val="dk1"/>
                </a:solidFill>
              </a:rPr>
              <a:t>panorama </a:t>
            </a:r>
            <a:r>
              <a:rPr lang="en" sz="2200">
                <a:solidFill>
                  <a:schemeClr val="dk1"/>
                </a:solidFill>
              </a:rPr>
              <a:t>or </a:t>
            </a:r>
            <a:r>
              <a:rPr lang="en" sz="2200" u="sng">
                <a:solidFill>
                  <a:schemeClr val="dk1"/>
                </a:solidFill>
              </a:rPr>
              <a:t>region-based</a:t>
            </a:r>
            <a:r>
              <a:rPr lang="en" sz="2200">
                <a:solidFill>
                  <a:schemeClr val="dk1"/>
                </a:solidFill>
              </a:rPr>
              <a:t> images using pre-trained diffusion models  </a:t>
            </a:r>
            <a:endParaRPr sz="2200">
              <a:solidFill>
                <a:schemeClr val="dk1"/>
              </a:solidFill>
            </a:endParaRPr>
          </a:p>
        </p:txBody>
      </p:sp>
      <p:pic>
        <p:nvPicPr>
          <p:cNvPr id="345" name="Google Shape;345;p49"/>
          <p:cNvPicPr preferRelativeResize="0"/>
          <p:nvPr/>
        </p:nvPicPr>
        <p:blipFill>
          <a:blip r:embed="rId3">
            <a:alphaModFix/>
          </a:blip>
          <a:stretch>
            <a:fillRect/>
          </a:stretch>
        </p:blipFill>
        <p:spPr>
          <a:xfrm>
            <a:off x="2779725" y="1435325"/>
            <a:ext cx="6063252" cy="2732625"/>
          </a:xfrm>
          <a:prstGeom prst="rect">
            <a:avLst/>
          </a:prstGeom>
          <a:noFill/>
          <a:ln>
            <a:noFill/>
          </a:ln>
        </p:spPr>
      </p:pic>
      <p:grpSp>
        <p:nvGrpSpPr>
          <p:cNvPr id="346" name="Google Shape;346;p49"/>
          <p:cNvGrpSpPr/>
          <p:nvPr/>
        </p:nvGrpSpPr>
        <p:grpSpPr>
          <a:xfrm>
            <a:off x="6533950" y="985525"/>
            <a:ext cx="2238600" cy="2209325"/>
            <a:chOff x="6533950" y="985525"/>
            <a:chExt cx="2238600" cy="2209325"/>
          </a:xfrm>
        </p:grpSpPr>
        <p:sp>
          <p:nvSpPr>
            <p:cNvPr id="347" name="Google Shape;347;p49"/>
            <p:cNvSpPr/>
            <p:nvPr/>
          </p:nvSpPr>
          <p:spPr>
            <a:xfrm>
              <a:off x="7841600" y="2982750"/>
              <a:ext cx="652500" cy="212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348" name="Google Shape;348;p49"/>
            <p:cNvSpPr txBox="1"/>
            <p:nvPr/>
          </p:nvSpPr>
          <p:spPr>
            <a:xfrm>
              <a:off x="6533950" y="985525"/>
              <a:ext cx="2238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Take average!</a:t>
              </a:r>
              <a:endParaRPr sz="2200">
                <a:solidFill>
                  <a:schemeClr val="dk1"/>
                </a:solidFill>
              </a:endParaRPr>
            </a:p>
          </p:txBody>
        </p:sp>
        <p:cxnSp>
          <p:nvCxnSpPr>
            <p:cNvPr id="349" name="Google Shape;349;p49"/>
            <p:cNvCxnSpPr>
              <a:stCxn id="347" idx="0"/>
              <a:endCxn id="348" idx="2"/>
            </p:cNvCxnSpPr>
            <p:nvPr/>
          </p:nvCxnSpPr>
          <p:spPr>
            <a:xfrm rot="10800000">
              <a:off x="7653350" y="1508850"/>
              <a:ext cx="514500" cy="1473900"/>
            </a:xfrm>
            <a:prstGeom prst="straightConnector1">
              <a:avLst/>
            </a:prstGeom>
            <a:noFill/>
            <a:ln cap="flat" cmpd="sng" w="28575">
              <a:solidFill>
                <a:schemeClr val="dk1"/>
              </a:solidFill>
              <a:prstDash val="solid"/>
              <a:round/>
              <a:headEnd len="med" w="med" type="none"/>
              <a:tailEnd len="med" w="med" type="triangle"/>
            </a:ln>
          </p:spPr>
        </p:cxnSp>
      </p:grpSp>
      <p:sp>
        <p:nvSpPr>
          <p:cNvPr id="350" name="Google Shape;350;p49"/>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pta Slab Medium"/>
                <a:ea typeface="Hepta Slab Medium"/>
                <a:cs typeface="Hepta Slab Medium"/>
                <a:sym typeface="Hepta Slab Medium"/>
              </a:rPr>
              <a:t>Recap: MultiDiffusion</a:t>
            </a:r>
            <a:endParaRPr sz="2200">
              <a:solidFill>
                <a:schemeClr val="dk1"/>
              </a:solidFill>
              <a:latin typeface="Hepta Slab Medium"/>
              <a:ea typeface="Hepta Slab Medium"/>
              <a:cs typeface="Hepta Slab Medium"/>
              <a:sym typeface="Hepta Slab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1" name="Shape 721"/>
        <p:cNvGrpSpPr/>
        <p:nvPr/>
      </p:nvGrpSpPr>
      <p:grpSpPr>
        <a:xfrm>
          <a:off x="0" y="0"/>
          <a:ext cx="0" cy="0"/>
          <a:chOff x="0" y="0"/>
          <a:chExt cx="0" cy="0"/>
        </a:xfrm>
      </p:grpSpPr>
      <p:sp>
        <p:nvSpPr>
          <p:cNvPr id="722" name="Google Shape;722;p76"/>
          <p:cNvSpPr txBox="1"/>
          <p:nvPr/>
        </p:nvSpPr>
        <p:spPr>
          <a:xfrm>
            <a:off x="3670675" y="2449675"/>
            <a:ext cx="523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Bootstrapping: Fidelity to tight masks</a:t>
            </a:r>
            <a:endParaRPr sz="2200">
              <a:solidFill>
                <a:schemeClr val="dk1"/>
              </a:solidFill>
            </a:endParaRPr>
          </a:p>
        </p:txBody>
      </p:sp>
      <p:sp>
        <p:nvSpPr>
          <p:cNvPr id="723" name="Google Shape;723;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4" name="Google Shape;724;p76"/>
          <p:cNvPicPr preferRelativeResize="0"/>
          <p:nvPr/>
        </p:nvPicPr>
        <p:blipFill rotWithShape="1">
          <a:blip r:embed="rId3">
            <a:alphaModFix/>
          </a:blip>
          <a:srcRect b="9057" l="0" r="32984" t="0"/>
          <a:stretch/>
        </p:blipFill>
        <p:spPr>
          <a:xfrm>
            <a:off x="858200" y="1715350"/>
            <a:ext cx="2606025" cy="1590350"/>
          </a:xfrm>
          <a:prstGeom prst="rect">
            <a:avLst/>
          </a:prstGeom>
          <a:noFill/>
          <a:ln>
            <a:noFill/>
          </a:ln>
        </p:spPr>
      </p:pic>
      <p:sp>
        <p:nvSpPr>
          <p:cNvPr id="725" name="Google Shape;725;p76"/>
          <p:cNvSpPr txBox="1"/>
          <p:nvPr/>
        </p:nvSpPr>
        <p:spPr>
          <a:xfrm>
            <a:off x="410400" y="468525"/>
            <a:ext cx="811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How to predict Semantic noises with strong masks boundary?</a:t>
            </a:r>
            <a:endParaRPr sz="2200">
              <a:solidFill>
                <a:schemeClr val="dk1"/>
              </a:solidFill>
            </a:endParaRPr>
          </a:p>
        </p:txBody>
      </p:sp>
      <p:pic>
        <p:nvPicPr>
          <p:cNvPr id="726" name="Google Shape;726;p76"/>
          <p:cNvPicPr preferRelativeResize="0"/>
          <p:nvPr/>
        </p:nvPicPr>
        <p:blipFill rotWithShape="1">
          <a:blip r:embed="rId3">
            <a:alphaModFix/>
          </a:blip>
          <a:srcRect b="10735" l="67021" r="0" t="15075"/>
          <a:stretch/>
        </p:blipFill>
        <p:spPr>
          <a:xfrm>
            <a:off x="5243325" y="2947525"/>
            <a:ext cx="1282426" cy="1297375"/>
          </a:xfrm>
          <a:prstGeom prst="rect">
            <a:avLst/>
          </a:prstGeom>
          <a:noFill/>
          <a:ln>
            <a:noFill/>
          </a:ln>
        </p:spPr>
      </p:pic>
      <p:sp>
        <p:nvSpPr>
          <p:cNvPr id="727" name="Google Shape;727;p76"/>
          <p:cNvSpPr txBox="1"/>
          <p:nvPr/>
        </p:nvSpPr>
        <p:spPr>
          <a:xfrm>
            <a:off x="3670675" y="1774200"/>
            <a:ext cx="5847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Problem: Post-denoising mask alignment</a:t>
            </a:r>
            <a:endParaRPr b="1" sz="1100">
              <a:solidFill>
                <a:schemeClr val="lt1"/>
              </a:solidFill>
            </a:endParaRPr>
          </a:p>
          <a:p>
            <a:pPr indent="0" lvl="0" marL="0" rtl="0" algn="l">
              <a:spcBef>
                <a:spcPts val="0"/>
              </a:spcBef>
              <a:spcAft>
                <a:spcPts val="0"/>
              </a:spcAft>
              <a:buNone/>
            </a:pPr>
            <a:r>
              <a:t/>
            </a:r>
            <a:endParaRPr sz="2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1" name="Shape 731"/>
        <p:cNvGrpSpPr/>
        <p:nvPr/>
      </p:nvGrpSpPr>
      <p:grpSpPr>
        <a:xfrm>
          <a:off x="0" y="0"/>
          <a:ext cx="0" cy="0"/>
          <a:chOff x="0" y="0"/>
          <a:chExt cx="0" cy="0"/>
        </a:xfrm>
      </p:grpSpPr>
      <p:sp>
        <p:nvSpPr>
          <p:cNvPr id="732" name="Google Shape;732;p77"/>
          <p:cNvSpPr txBox="1"/>
          <p:nvPr/>
        </p:nvSpPr>
        <p:spPr>
          <a:xfrm>
            <a:off x="541125" y="517950"/>
            <a:ext cx="523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Bootstrapping: Fidelity to </a:t>
            </a:r>
            <a:r>
              <a:rPr lang="en" sz="2200">
                <a:solidFill>
                  <a:schemeClr val="dk1"/>
                </a:solidFill>
              </a:rPr>
              <a:t>tight</a:t>
            </a:r>
            <a:r>
              <a:rPr lang="en" sz="2200">
                <a:solidFill>
                  <a:schemeClr val="dk1"/>
                </a:solidFill>
              </a:rPr>
              <a:t> masks</a:t>
            </a:r>
            <a:endParaRPr sz="2200">
              <a:solidFill>
                <a:schemeClr val="dk1"/>
              </a:solidFill>
            </a:endParaRPr>
          </a:p>
        </p:txBody>
      </p:sp>
      <p:sp>
        <p:nvSpPr>
          <p:cNvPr id="733" name="Google Shape;733;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34" name="Google Shape;734;p77"/>
          <p:cNvGrpSpPr/>
          <p:nvPr/>
        </p:nvGrpSpPr>
        <p:grpSpPr>
          <a:xfrm>
            <a:off x="382616" y="1677731"/>
            <a:ext cx="2729321" cy="1265234"/>
            <a:chOff x="643600" y="1710950"/>
            <a:chExt cx="2646999" cy="1458988"/>
          </a:xfrm>
        </p:grpSpPr>
        <p:grpSp>
          <p:nvGrpSpPr>
            <p:cNvPr id="735" name="Google Shape;735;p77"/>
            <p:cNvGrpSpPr/>
            <p:nvPr/>
          </p:nvGrpSpPr>
          <p:grpSpPr>
            <a:xfrm>
              <a:off x="643600" y="1710962"/>
              <a:ext cx="2259600" cy="1458975"/>
              <a:chOff x="773275" y="2603875"/>
              <a:chExt cx="2259600" cy="1458975"/>
            </a:xfrm>
          </p:grpSpPr>
          <p:sp>
            <p:nvSpPr>
              <p:cNvPr id="736" name="Google Shape;736;p77"/>
              <p:cNvSpPr txBox="1"/>
              <p:nvPr/>
            </p:nvSpPr>
            <p:spPr>
              <a:xfrm>
                <a:off x="773275" y="3636850"/>
                <a:ext cx="2259600" cy="42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Husky dog”</a:t>
                </a:r>
                <a:endParaRPr sz="1200">
                  <a:solidFill>
                    <a:schemeClr val="dk1"/>
                  </a:solidFill>
                </a:endParaRPr>
              </a:p>
            </p:txBody>
          </p:sp>
          <p:pic>
            <p:nvPicPr>
              <p:cNvPr id="737" name="Google Shape;737;p77"/>
              <p:cNvPicPr preferRelativeResize="0"/>
              <p:nvPr/>
            </p:nvPicPr>
            <p:blipFill>
              <a:blip r:embed="rId3">
                <a:alphaModFix/>
              </a:blip>
              <a:stretch>
                <a:fillRect/>
              </a:stretch>
            </p:blipFill>
            <p:spPr>
              <a:xfrm>
                <a:off x="825000" y="2603875"/>
                <a:ext cx="1030300" cy="1032976"/>
              </a:xfrm>
              <a:prstGeom prst="rect">
                <a:avLst/>
              </a:prstGeom>
              <a:noFill/>
              <a:ln>
                <a:noFill/>
              </a:ln>
            </p:spPr>
          </p:pic>
        </p:grpSp>
        <p:pic>
          <p:nvPicPr>
            <p:cNvPr id="738" name="Google Shape;738;p77"/>
            <p:cNvPicPr preferRelativeResize="0"/>
            <p:nvPr/>
          </p:nvPicPr>
          <p:blipFill>
            <a:blip r:embed="rId4">
              <a:alphaModFix/>
            </a:blip>
            <a:stretch>
              <a:fillRect/>
            </a:stretch>
          </p:blipFill>
          <p:spPr>
            <a:xfrm>
              <a:off x="695450" y="1710950"/>
              <a:ext cx="1038634" cy="1034951"/>
            </a:xfrm>
            <a:prstGeom prst="rect">
              <a:avLst/>
            </a:prstGeom>
            <a:noFill/>
            <a:ln>
              <a:noFill/>
            </a:ln>
          </p:spPr>
        </p:pic>
        <p:pic>
          <p:nvPicPr>
            <p:cNvPr id="739" name="Google Shape;739;p77"/>
            <p:cNvPicPr preferRelativeResize="0"/>
            <p:nvPr/>
          </p:nvPicPr>
          <p:blipFill>
            <a:blip r:embed="rId5">
              <a:alphaModFix/>
            </a:blip>
            <a:stretch>
              <a:fillRect/>
            </a:stretch>
          </p:blipFill>
          <p:spPr>
            <a:xfrm>
              <a:off x="2251975" y="1872825"/>
              <a:ext cx="1038624" cy="1033040"/>
            </a:xfrm>
            <a:prstGeom prst="rect">
              <a:avLst/>
            </a:prstGeom>
            <a:noFill/>
            <a:ln>
              <a:noFill/>
            </a:ln>
          </p:spPr>
        </p:pic>
        <p:sp>
          <p:nvSpPr>
            <p:cNvPr id="740" name="Google Shape;740;p77"/>
            <p:cNvSpPr txBox="1"/>
            <p:nvPr/>
          </p:nvSpPr>
          <p:spPr>
            <a:xfrm>
              <a:off x="1687675" y="2194250"/>
              <a:ext cx="636000" cy="39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denoise</a:t>
              </a:r>
              <a:endParaRPr sz="1000">
                <a:solidFill>
                  <a:schemeClr val="dk1"/>
                </a:solidFill>
              </a:endParaRPr>
            </a:p>
          </p:txBody>
        </p:sp>
        <p:cxnSp>
          <p:nvCxnSpPr>
            <p:cNvPr id="741" name="Google Shape;741;p77"/>
            <p:cNvCxnSpPr/>
            <p:nvPr/>
          </p:nvCxnSpPr>
          <p:spPr>
            <a:xfrm flipH="1" rot="10800000">
              <a:off x="1870250" y="2452250"/>
              <a:ext cx="304200" cy="5100"/>
            </a:xfrm>
            <a:prstGeom prst="straightConnector1">
              <a:avLst/>
            </a:prstGeom>
            <a:noFill/>
            <a:ln cap="flat" cmpd="sng" w="9525">
              <a:solidFill>
                <a:schemeClr val="dk1"/>
              </a:solidFill>
              <a:prstDash val="solid"/>
              <a:round/>
              <a:headEnd len="med" w="med" type="none"/>
              <a:tailEnd len="med" w="med" type="triangle"/>
            </a:ln>
          </p:spPr>
        </p:cxnSp>
      </p:grpSp>
      <p:sp>
        <p:nvSpPr>
          <p:cNvPr id="742" name="Google Shape;742;p77"/>
          <p:cNvSpPr txBox="1"/>
          <p:nvPr/>
        </p:nvSpPr>
        <p:spPr>
          <a:xfrm>
            <a:off x="288400" y="1114450"/>
            <a:ext cx="523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Before </a:t>
            </a:r>
            <a:r>
              <a:rPr lang="en" sz="2200">
                <a:solidFill>
                  <a:schemeClr val="dk1"/>
                </a:solidFill>
              </a:rPr>
              <a:t>T</a:t>
            </a:r>
            <a:r>
              <a:rPr baseline="-25000" lang="en" sz="2200">
                <a:solidFill>
                  <a:schemeClr val="dk1"/>
                </a:solidFill>
              </a:rPr>
              <a:t>init</a:t>
            </a:r>
            <a:r>
              <a:rPr lang="en" sz="2200">
                <a:solidFill>
                  <a:schemeClr val="dk1"/>
                </a:solidFill>
              </a:rPr>
              <a:t> …</a:t>
            </a:r>
            <a:endParaRPr sz="2200">
              <a:solidFill>
                <a:schemeClr val="dk1"/>
              </a:solidFill>
            </a:endParaRPr>
          </a:p>
        </p:txBody>
      </p:sp>
      <p:grpSp>
        <p:nvGrpSpPr>
          <p:cNvPr id="743" name="Google Shape;743;p77"/>
          <p:cNvGrpSpPr/>
          <p:nvPr/>
        </p:nvGrpSpPr>
        <p:grpSpPr>
          <a:xfrm>
            <a:off x="3585900" y="1640487"/>
            <a:ext cx="2259600" cy="1402275"/>
            <a:chOff x="773275" y="2603875"/>
            <a:chExt cx="2259600" cy="1402275"/>
          </a:xfrm>
        </p:grpSpPr>
        <p:sp>
          <p:nvSpPr>
            <p:cNvPr id="744" name="Google Shape;744;p77"/>
            <p:cNvSpPr txBox="1"/>
            <p:nvPr/>
          </p:nvSpPr>
          <p:spPr>
            <a:xfrm>
              <a:off x="773275" y="3636850"/>
              <a:ext cx="225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Husky dog”</a:t>
              </a:r>
              <a:endParaRPr sz="1200">
                <a:solidFill>
                  <a:schemeClr val="dk1"/>
                </a:solidFill>
              </a:endParaRPr>
            </a:p>
          </p:txBody>
        </p:sp>
        <p:pic>
          <p:nvPicPr>
            <p:cNvPr id="745" name="Google Shape;745;p77"/>
            <p:cNvPicPr preferRelativeResize="0"/>
            <p:nvPr/>
          </p:nvPicPr>
          <p:blipFill>
            <a:blip r:embed="rId3">
              <a:alphaModFix/>
            </a:blip>
            <a:stretch>
              <a:fillRect/>
            </a:stretch>
          </p:blipFill>
          <p:spPr>
            <a:xfrm>
              <a:off x="825000" y="2603875"/>
              <a:ext cx="1030300" cy="1032976"/>
            </a:xfrm>
            <a:prstGeom prst="rect">
              <a:avLst/>
            </a:prstGeom>
            <a:noFill/>
            <a:ln>
              <a:noFill/>
            </a:ln>
          </p:spPr>
        </p:pic>
      </p:grpSp>
      <p:pic>
        <p:nvPicPr>
          <p:cNvPr id="746" name="Google Shape;746;p77"/>
          <p:cNvPicPr preferRelativeResize="0"/>
          <p:nvPr/>
        </p:nvPicPr>
        <p:blipFill>
          <a:blip r:embed="rId4">
            <a:alphaModFix/>
          </a:blip>
          <a:stretch>
            <a:fillRect/>
          </a:stretch>
        </p:blipFill>
        <p:spPr>
          <a:xfrm>
            <a:off x="3637750" y="1640475"/>
            <a:ext cx="1038634" cy="1034951"/>
          </a:xfrm>
          <a:prstGeom prst="rect">
            <a:avLst/>
          </a:prstGeom>
          <a:noFill/>
          <a:ln>
            <a:noFill/>
          </a:ln>
        </p:spPr>
      </p:pic>
      <p:sp>
        <p:nvSpPr>
          <p:cNvPr id="747" name="Google Shape;747;p77"/>
          <p:cNvSpPr txBox="1"/>
          <p:nvPr/>
        </p:nvSpPr>
        <p:spPr>
          <a:xfrm>
            <a:off x="7117350" y="2675425"/>
            <a:ext cx="63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denoise</a:t>
            </a:r>
            <a:endParaRPr sz="1000">
              <a:solidFill>
                <a:schemeClr val="dk1"/>
              </a:solidFill>
            </a:endParaRPr>
          </a:p>
        </p:txBody>
      </p:sp>
      <p:cxnSp>
        <p:nvCxnSpPr>
          <p:cNvPr id="748" name="Google Shape;748;p77"/>
          <p:cNvCxnSpPr/>
          <p:nvPr/>
        </p:nvCxnSpPr>
        <p:spPr>
          <a:xfrm flipH="1" rot="10800000">
            <a:off x="7283250" y="2939350"/>
            <a:ext cx="304200" cy="5100"/>
          </a:xfrm>
          <a:prstGeom prst="straightConnector1">
            <a:avLst/>
          </a:prstGeom>
          <a:noFill/>
          <a:ln cap="flat" cmpd="sng" w="9525">
            <a:solidFill>
              <a:schemeClr val="dk1"/>
            </a:solidFill>
            <a:prstDash val="solid"/>
            <a:round/>
            <a:headEnd len="med" w="med" type="none"/>
            <a:tailEnd len="med" w="med" type="triangle"/>
          </a:ln>
        </p:spPr>
      </p:cxnSp>
      <p:sp>
        <p:nvSpPr>
          <p:cNvPr id="749" name="Google Shape;749;p77"/>
          <p:cNvSpPr txBox="1"/>
          <p:nvPr/>
        </p:nvSpPr>
        <p:spPr>
          <a:xfrm>
            <a:off x="3461550" y="1041150"/>
            <a:ext cx="523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After</a:t>
            </a:r>
            <a:r>
              <a:rPr lang="en" sz="2200">
                <a:solidFill>
                  <a:schemeClr val="dk1"/>
                </a:solidFill>
              </a:rPr>
              <a:t> T</a:t>
            </a:r>
            <a:r>
              <a:rPr baseline="-25000" lang="en" sz="2200">
                <a:solidFill>
                  <a:schemeClr val="dk1"/>
                </a:solidFill>
              </a:rPr>
              <a:t>init</a:t>
            </a:r>
            <a:r>
              <a:rPr lang="en" sz="2200">
                <a:solidFill>
                  <a:schemeClr val="dk1"/>
                </a:solidFill>
              </a:rPr>
              <a:t> …</a:t>
            </a:r>
            <a:endParaRPr sz="2200">
              <a:solidFill>
                <a:schemeClr val="dk1"/>
              </a:solidFill>
            </a:endParaRPr>
          </a:p>
        </p:txBody>
      </p:sp>
      <p:pic>
        <p:nvPicPr>
          <p:cNvPr id="750" name="Google Shape;750;p77"/>
          <p:cNvPicPr preferRelativeResize="0"/>
          <p:nvPr/>
        </p:nvPicPr>
        <p:blipFill>
          <a:blip r:embed="rId6">
            <a:alphaModFix/>
          </a:blip>
          <a:stretch>
            <a:fillRect/>
          </a:stretch>
        </p:blipFill>
        <p:spPr>
          <a:xfrm>
            <a:off x="3654341" y="3071121"/>
            <a:ext cx="1005451" cy="1005451"/>
          </a:xfrm>
          <a:prstGeom prst="rect">
            <a:avLst/>
          </a:prstGeom>
          <a:noFill/>
          <a:ln>
            <a:noFill/>
          </a:ln>
        </p:spPr>
      </p:pic>
      <p:sp>
        <p:nvSpPr>
          <p:cNvPr id="751" name="Google Shape;751;p77"/>
          <p:cNvSpPr txBox="1"/>
          <p:nvPr/>
        </p:nvSpPr>
        <p:spPr>
          <a:xfrm>
            <a:off x="3467450" y="4076563"/>
            <a:ext cx="225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Random background</a:t>
            </a:r>
            <a:endParaRPr sz="1200">
              <a:solidFill>
                <a:schemeClr val="dk1"/>
              </a:solidFill>
            </a:endParaRPr>
          </a:p>
        </p:txBody>
      </p:sp>
      <p:grpSp>
        <p:nvGrpSpPr>
          <p:cNvPr id="752" name="Google Shape;752;p77"/>
          <p:cNvGrpSpPr/>
          <p:nvPr/>
        </p:nvGrpSpPr>
        <p:grpSpPr>
          <a:xfrm>
            <a:off x="4891892" y="2429053"/>
            <a:ext cx="1005465" cy="923400"/>
            <a:chOff x="4339155" y="1306665"/>
            <a:chExt cx="1005465" cy="923400"/>
          </a:xfrm>
        </p:grpSpPr>
        <p:sp>
          <p:nvSpPr>
            <p:cNvPr id="753" name="Google Shape;753;p77"/>
            <p:cNvSpPr/>
            <p:nvPr/>
          </p:nvSpPr>
          <p:spPr>
            <a:xfrm>
              <a:off x="4340820" y="1306665"/>
              <a:ext cx="1003800" cy="923400"/>
            </a:xfrm>
            <a:prstGeom prst="rect">
              <a:avLst/>
            </a:prstGeom>
            <a:solidFill>
              <a:srgbClr val="9E9E9E">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754" name="Google Shape;754;p77" title="husky_mask.png"/>
            <p:cNvPicPr preferRelativeResize="0"/>
            <p:nvPr/>
          </p:nvPicPr>
          <p:blipFill rotWithShape="1">
            <a:blip r:embed="rId7">
              <a:alphaModFix/>
            </a:blip>
            <a:srcRect b="4446" l="0" r="0" t="4437"/>
            <a:stretch/>
          </p:blipFill>
          <p:spPr>
            <a:xfrm>
              <a:off x="4339155" y="1310377"/>
              <a:ext cx="1001467" cy="912540"/>
            </a:xfrm>
            <a:prstGeom prst="rect">
              <a:avLst/>
            </a:prstGeom>
            <a:noFill/>
            <a:ln>
              <a:noFill/>
            </a:ln>
          </p:spPr>
        </p:pic>
      </p:grpSp>
      <p:pic>
        <p:nvPicPr>
          <p:cNvPr id="755" name="Google Shape;755;p77"/>
          <p:cNvPicPr preferRelativeResize="0"/>
          <p:nvPr/>
        </p:nvPicPr>
        <p:blipFill>
          <a:blip r:embed="rId8">
            <a:alphaModFix/>
          </a:blip>
          <a:stretch>
            <a:fillRect/>
          </a:stretch>
        </p:blipFill>
        <p:spPr>
          <a:xfrm>
            <a:off x="7677325" y="2429074"/>
            <a:ext cx="919026" cy="912376"/>
          </a:xfrm>
          <a:prstGeom prst="rect">
            <a:avLst/>
          </a:prstGeom>
          <a:noFill/>
          <a:ln>
            <a:noFill/>
          </a:ln>
        </p:spPr>
      </p:pic>
      <p:cxnSp>
        <p:nvCxnSpPr>
          <p:cNvPr id="756" name="Google Shape;756;p77"/>
          <p:cNvCxnSpPr/>
          <p:nvPr/>
        </p:nvCxnSpPr>
        <p:spPr>
          <a:xfrm flipH="1" rot="10800000">
            <a:off x="5830025" y="2925588"/>
            <a:ext cx="304200" cy="5100"/>
          </a:xfrm>
          <a:prstGeom prst="straightConnector1">
            <a:avLst/>
          </a:prstGeom>
          <a:noFill/>
          <a:ln cap="flat" cmpd="sng" w="9525">
            <a:solidFill>
              <a:schemeClr val="dk1"/>
            </a:solidFill>
            <a:prstDash val="solid"/>
            <a:round/>
            <a:headEnd len="med" w="med" type="none"/>
            <a:tailEnd len="med" w="med" type="triangle"/>
          </a:ln>
        </p:spPr>
      </p:cxnSp>
      <p:pic>
        <p:nvPicPr>
          <p:cNvPr id="757" name="Google Shape;757;p77"/>
          <p:cNvPicPr preferRelativeResize="0"/>
          <p:nvPr/>
        </p:nvPicPr>
        <p:blipFill>
          <a:blip r:embed="rId9">
            <a:alphaModFix/>
          </a:blip>
          <a:stretch>
            <a:fillRect/>
          </a:stretch>
        </p:blipFill>
        <p:spPr>
          <a:xfrm>
            <a:off x="6166286" y="2429049"/>
            <a:ext cx="919013" cy="923400"/>
          </a:xfrm>
          <a:prstGeom prst="rect">
            <a:avLst/>
          </a:prstGeom>
          <a:noFill/>
          <a:ln>
            <a:noFill/>
          </a:ln>
        </p:spPr>
      </p:pic>
      <p:sp>
        <p:nvSpPr>
          <p:cNvPr id="758" name="Google Shape;758;p77"/>
          <p:cNvSpPr txBox="1"/>
          <p:nvPr/>
        </p:nvSpPr>
        <p:spPr>
          <a:xfrm>
            <a:off x="5845500" y="37895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strong boundary!</a:t>
            </a:r>
            <a:endParaRPr/>
          </a:p>
        </p:txBody>
      </p:sp>
      <p:cxnSp>
        <p:nvCxnSpPr>
          <p:cNvPr id="759" name="Google Shape;759;p77"/>
          <p:cNvCxnSpPr/>
          <p:nvPr/>
        </p:nvCxnSpPr>
        <p:spPr>
          <a:xfrm rot="10800000">
            <a:off x="3347000" y="1158550"/>
            <a:ext cx="0" cy="34875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3" name="Shape 763"/>
        <p:cNvGrpSpPr/>
        <p:nvPr/>
      </p:nvGrpSpPr>
      <p:grpSpPr>
        <a:xfrm>
          <a:off x="0" y="0"/>
          <a:ext cx="0" cy="0"/>
          <a:chOff x="0" y="0"/>
          <a:chExt cx="0" cy="0"/>
        </a:xfrm>
      </p:grpSpPr>
      <p:sp>
        <p:nvSpPr>
          <p:cNvPr id="764" name="Google Shape;764;p78"/>
          <p:cNvSpPr txBox="1"/>
          <p:nvPr/>
        </p:nvSpPr>
        <p:spPr>
          <a:xfrm>
            <a:off x="541125" y="517950"/>
            <a:ext cx="6093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Ablation</a:t>
            </a:r>
            <a:r>
              <a:rPr lang="en" sz="2200">
                <a:solidFill>
                  <a:schemeClr val="dk1"/>
                </a:solidFill>
              </a:rPr>
              <a:t> study: </a:t>
            </a:r>
            <a:r>
              <a:rPr lang="en" sz="2200">
                <a:solidFill>
                  <a:schemeClr val="dk1"/>
                </a:solidFill>
              </a:rPr>
              <a:t>Why </a:t>
            </a:r>
            <a:r>
              <a:rPr lang="en" sz="2200">
                <a:solidFill>
                  <a:schemeClr val="dk1"/>
                </a:solidFill>
              </a:rPr>
              <a:t>Bootstrapping works?</a:t>
            </a:r>
            <a:endParaRPr sz="2200">
              <a:solidFill>
                <a:schemeClr val="dk1"/>
              </a:solidFill>
            </a:endParaRPr>
          </a:p>
        </p:txBody>
      </p:sp>
      <p:sp>
        <p:nvSpPr>
          <p:cNvPr id="765" name="Google Shape;765;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6" name="Google Shape;766;p78"/>
          <p:cNvSpPr txBox="1"/>
          <p:nvPr/>
        </p:nvSpPr>
        <p:spPr>
          <a:xfrm>
            <a:off x="3055700" y="3829513"/>
            <a:ext cx="4030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Tradeoff!</a:t>
            </a:r>
            <a:endParaRPr sz="2200">
              <a:solidFill>
                <a:schemeClr val="dk1"/>
              </a:solidFill>
            </a:endParaRPr>
          </a:p>
          <a:p>
            <a:pPr indent="0" lvl="0" marL="0" rtl="0" algn="l">
              <a:spcBef>
                <a:spcPts val="0"/>
              </a:spcBef>
              <a:spcAft>
                <a:spcPts val="0"/>
              </a:spcAft>
              <a:buNone/>
            </a:pPr>
            <a:r>
              <a:rPr lang="en" sz="2200">
                <a:solidFill>
                  <a:schemeClr val="dk1"/>
                </a:solidFill>
              </a:rPr>
              <a:t>Global layout consistency </a:t>
            </a:r>
            <a:endParaRPr sz="2200">
              <a:solidFill>
                <a:schemeClr val="dk1"/>
              </a:solidFill>
            </a:endParaRPr>
          </a:p>
          <a:p>
            <a:pPr indent="0" lvl="0" marL="0" rtl="0" algn="l">
              <a:spcBef>
                <a:spcPts val="0"/>
              </a:spcBef>
              <a:spcAft>
                <a:spcPts val="0"/>
              </a:spcAft>
              <a:buNone/>
            </a:pPr>
            <a:r>
              <a:rPr lang="en" sz="2200">
                <a:solidFill>
                  <a:schemeClr val="dk1"/>
                </a:solidFill>
              </a:rPr>
              <a:t>Local region accuracy</a:t>
            </a:r>
            <a:endParaRPr sz="2200">
              <a:solidFill>
                <a:schemeClr val="dk1"/>
              </a:solidFill>
            </a:endParaRPr>
          </a:p>
        </p:txBody>
      </p:sp>
      <p:pic>
        <p:nvPicPr>
          <p:cNvPr id="767" name="Google Shape;767;p78"/>
          <p:cNvPicPr preferRelativeResize="0"/>
          <p:nvPr/>
        </p:nvPicPr>
        <p:blipFill>
          <a:blip r:embed="rId3">
            <a:alphaModFix/>
          </a:blip>
          <a:stretch>
            <a:fillRect/>
          </a:stretch>
        </p:blipFill>
        <p:spPr>
          <a:xfrm>
            <a:off x="2822163" y="1383363"/>
            <a:ext cx="1859474" cy="1859474"/>
          </a:xfrm>
          <a:prstGeom prst="rect">
            <a:avLst/>
          </a:prstGeom>
          <a:noFill/>
          <a:ln>
            <a:noFill/>
          </a:ln>
        </p:spPr>
      </p:pic>
      <p:pic>
        <p:nvPicPr>
          <p:cNvPr id="768" name="Google Shape;768;p78"/>
          <p:cNvPicPr preferRelativeResize="0"/>
          <p:nvPr/>
        </p:nvPicPr>
        <p:blipFill>
          <a:blip r:embed="rId4">
            <a:alphaModFix/>
          </a:blip>
          <a:stretch>
            <a:fillRect/>
          </a:stretch>
        </p:blipFill>
        <p:spPr>
          <a:xfrm>
            <a:off x="6913638" y="1380312"/>
            <a:ext cx="1871659" cy="1865575"/>
          </a:xfrm>
          <a:prstGeom prst="rect">
            <a:avLst/>
          </a:prstGeom>
          <a:noFill/>
          <a:ln>
            <a:noFill/>
          </a:ln>
        </p:spPr>
      </p:pic>
      <p:sp>
        <p:nvSpPr>
          <p:cNvPr id="769" name="Google Shape;769;p78"/>
          <p:cNvSpPr/>
          <p:nvPr/>
        </p:nvSpPr>
        <p:spPr>
          <a:xfrm>
            <a:off x="487350" y="1479625"/>
            <a:ext cx="1650000" cy="1638300"/>
          </a:xfrm>
          <a:prstGeom prst="rect">
            <a:avLst/>
          </a:prstGeom>
          <a:solidFill>
            <a:srgbClr val="9E9E9E">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770" name="Google Shape;770;p78"/>
          <p:cNvPicPr preferRelativeResize="0"/>
          <p:nvPr/>
        </p:nvPicPr>
        <p:blipFill>
          <a:blip r:embed="rId5">
            <a:alphaModFix/>
          </a:blip>
          <a:stretch>
            <a:fillRect/>
          </a:stretch>
        </p:blipFill>
        <p:spPr>
          <a:xfrm>
            <a:off x="488274" y="1480712"/>
            <a:ext cx="1637731" cy="1632400"/>
          </a:xfrm>
          <a:prstGeom prst="rect">
            <a:avLst/>
          </a:prstGeom>
          <a:noFill/>
          <a:ln>
            <a:noFill/>
          </a:ln>
        </p:spPr>
      </p:pic>
      <p:pic>
        <p:nvPicPr>
          <p:cNvPr id="771" name="Google Shape;771;p78"/>
          <p:cNvPicPr preferRelativeResize="0"/>
          <p:nvPr/>
        </p:nvPicPr>
        <p:blipFill>
          <a:blip r:embed="rId6">
            <a:alphaModFix/>
          </a:blip>
          <a:stretch>
            <a:fillRect/>
          </a:stretch>
        </p:blipFill>
        <p:spPr>
          <a:xfrm>
            <a:off x="4867900" y="1377250"/>
            <a:ext cx="1859474" cy="1865566"/>
          </a:xfrm>
          <a:prstGeom prst="rect">
            <a:avLst/>
          </a:prstGeom>
          <a:noFill/>
          <a:ln>
            <a:noFill/>
          </a:ln>
        </p:spPr>
      </p:pic>
      <p:sp>
        <p:nvSpPr>
          <p:cNvPr id="772" name="Google Shape;772;p78"/>
          <p:cNvSpPr txBox="1"/>
          <p:nvPr/>
        </p:nvSpPr>
        <p:spPr>
          <a:xfrm>
            <a:off x="218200" y="914200"/>
            <a:ext cx="289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Bg: “A stadium holding a soccer game, full of people.”</a:t>
            </a:r>
            <a:endParaRPr>
              <a:solidFill>
                <a:schemeClr val="dk1"/>
              </a:solidFill>
            </a:endParaRPr>
          </a:p>
        </p:txBody>
      </p:sp>
      <p:sp>
        <p:nvSpPr>
          <p:cNvPr id="773" name="Google Shape;773;p78"/>
          <p:cNvSpPr txBox="1"/>
          <p:nvPr/>
        </p:nvSpPr>
        <p:spPr>
          <a:xfrm>
            <a:off x="218200" y="3113100"/>
            <a:ext cx="27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Fg Mask: “a green field”</a:t>
            </a:r>
            <a:endParaRPr>
              <a:solidFill>
                <a:schemeClr val="dk1"/>
              </a:solidFill>
            </a:endParaRPr>
          </a:p>
        </p:txBody>
      </p:sp>
      <p:sp>
        <p:nvSpPr>
          <p:cNvPr id="774" name="Google Shape;774;p78"/>
          <p:cNvSpPr txBox="1"/>
          <p:nvPr/>
        </p:nvSpPr>
        <p:spPr>
          <a:xfrm>
            <a:off x="3226450" y="3274575"/>
            <a:ext cx="1050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T</a:t>
            </a:r>
            <a:r>
              <a:rPr baseline="-25000" lang="en" sz="2200">
                <a:solidFill>
                  <a:schemeClr val="dk1"/>
                </a:solidFill>
              </a:rPr>
              <a:t>init</a:t>
            </a:r>
            <a:r>
              <a:rPr lang="en" sz="2200">
                <a:solidFill>
                  <a:schemeClr val="dk1"/>
                </a:solidFill>
              </a:rPr>
              <a:t>= 0</a:t>
            </a:r>
            <a:endParaRPr/>
          </a:p>
        </p:txBody>
      </p:sp>
      <p:sp>
        <p:nvSpPr>
          <p:cNvPr id="775" name="Google Shape;775;p78"/>
          <p:cNvSpPr txBox="1"/>
          <p:nvPr/>
        </p:nvSpPr>
        <p:spPr>
          <a:xfrm>
            <a:off x="5272175" y="3333025"/>
            <a:ext cx="145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T</a:t>
            </a:r>
            <a:r>
              <a:rPr baseline="-25000" lang="en" sz="2200">
                <a:solidFill>
                  <a:schemeClr val="dk1"/>
                </a:solidFill>
              </a:rPr>
              <a:t>init</a:t>
            </a:r>
            <a:r>
              <a:rPr lang="en" sz="2200">
                <a:solidFill>
                  <a:schemeClr val="dk1"/>
                </a:solidFill>
              </a:rPr>
              <a:t>= 20</a:t>
            </a:r>
            <a:endParaRPr/>
          </a:p>
        </p:txBody>
      </p:sp>
      <p:sp>
        <p:nvSpPr>
          <p:cNvPr id="776" name="Google Shape;776;p78"/>
          <p:cNvSpPr txBox="1"/>
          <p:nvPr/>
        </p:nvSpPr>
        <p:spPr>
          <a:xfrm>
            <a:off x="6913648" y="3333025"/>
            <a:ext cx="2042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T</a:t>
            </a:r>
            <a:r>
              <a:rPr baseline="-25000" lang="en" sz="2200">
                <a:solidFill>
                  <a:schemeClr val="dk1"/>
                </a:solidFill>
              </a:rPr>
              <a:t>init</a:t>
            </a:r>
            <a:r>
              <a:rPr lang="en" sz="2200">
                <a:solidFill>
                  <a:schemeClr val="dk1"/>
                </a:solidFill>
              </a:rPr>
              <a:t>= </a:t>
            </a:r>
            <a:r>
              <a:rPr lang="en" sz="2200">
                <a:solidFill>
                  <a:schemeClr val="dk1"/>
                </a:solidFill>
              </a:rPr>
              <a:t>T</a:t>
            </a:r>
            <a:r>
              <a:rPr baseline="-25000" lang="en" sz="2200">
                <a:solidFill>
                  <a:schemeClr val="dk1"/>
                </a:solidFill>
              </a:rPr>
              <a:t>total </a:t>
            </a:r>
            <a:r>
              <a:rPr lang="en" sz="2200">
                <a:solidFill>
                  <a:schemeClr val="dk1"/>
                </a:solidFill>
              </a:rPr>
              <a:t>=</a:t>
            </a:r>
            <a:r>
              <a:rPr lang="en" sz="2200">
                <a:solidFill>
                  <a:schemeClr val="dk1"/>
                </a:solidFill>
              </a:rPr>
              <a:t>50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0" name="Shape 780"/>
        <p:cNvGrpSpPr/>
        <p:nvPr/>
      </p:nvGrpSpPr>
      <p:grpSpPr>
        <a:xfrm>
          <a:off x="0" y="0"/>
          <a:ext cx="0" cy="0"/>
          <a:chOff x="0" y="0"/>
          <a:chExt cx="0" cy="0"/>
        </a:xfrm>
      </p:grpSpPr>
      <p:sp>
        <p:nvSpPr>
          <p:cNvPr id="781" name="Google Shape;781;p79"/>
          <p:cNvSpPr txBox="1"/>
          <p:nvPr/>
        </p:nvSpPr>
        <p:spPr>
          <a:xfrm>
            <a:off x="541125" y="517950"/>
            <a:ext cx="7097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OUR </a:t>
            </a:r>
            <a:r>
              <a:rPr lang="en" sz="2200">
                <a:solidFill>
                  <a:schemeClr val="dk1"/>
                </a:solidFill>
              </a:rPr>
              <a:t>experiment: </a:t>
            </a:r>
            <a:r>
              <a:rPr lang="en" sz="2000">
                <a:solidFill>
                  <a:schemeClr val="dk1"/>
                </a:solidFill>
                <a:latin typeface="Hepta Slab Medium"/>
                <a:ea typeface="Hepta Slab Medium"/>
                <a:cs typeface="Hepta Slab Medium"/>
                <a:sym typeface="Hepta Slab Medium"/>
              </a:rPr>
              <a:t>region-based + panorama</a:t>
            </a:r>
            <a:endParaRPr sz="2000">
              <a:solidFill>
                <a:schemeClr val="dk1"/>
              </a:solidFill>
              <a:latin typeface="Hepta Slab Medium"/>
              <a:ea typeface="Hepta Slab Medium"/>
              <a:cs typeface="Hepta Slab Medium"/>
              <a:sym typeface="Hepta Slab Medium"/>
            </a:endParaRPr>
          </a:p>
          <a:p>
            <a:pPr indent="0" lvl="0" marL="0" rtl="0" algn="l">
              <a:spcBef>
                <a:spcPts val="0"/>
              </a:spcBef>
              <a:spcAft>
                <a:spcPts val="0"/>
              </a:spcAft>
              <a:buNone/>
            </a:pPr>
            <a:r>
              <a:t/>
            </a:r>
            <a:endParaRPr sz="2200">
              <a:solidFill>
                <a:schemeClr val="dk1"/>
              </a:solidFill>
            </a:endParaRPr>
          </a:p>
        </p:txBody>
      </p:sp>
      <p:sp>
        <p:nvSpPr>
          <p:cNvPr id="782" name="Google Shape;782;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3" name="Google Shape;783;p79"/>
          <p:cNvSpPr txBox="1"/>
          <p:nvPr/>
        </p:nvSpPr>
        <p:spPr>
          <a:xfrm>
            <a:off x="541125" y="1433000"/>
            <a:ext cx="443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Panorama with region control</a:t>
            </a:r>
            <a:endParaRPr sz="2200">
              <a:solidFill>
                <a:schemeClr val="dk1"/>
              </a:solidFill>
            </a:endParaRPr>
          </a:p>
        </p:txBody>
      </p:sp>
      <p:sp>
        <p:nvSpPr>
          <p:cNvPr id="784" name="Google Shape;784;p79"/>
          <p:cNvSpPr/>
          <p:nvPr/>
        </p:nvSpPr>
        <p:spPr>
          <a:xfrm>
            <a:off x="1946000" y="4098788"/>
            <a:ext cx="4138500" cy="103200"/>
          </a:xfrm>
          <a:prstGeom prst="rightArrow">
            <a:avLst>
              <a:gd fmla="val 0" name="adj1"/>
              <a:gd fmla="val 34932"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cxnSp>
        <p:nvCxnSpPr>
          <p:cNvPr id="785" name="Google Shape;785;p79"/>
          <p:cNvCxnSpPr/>
          <p:nvPr/>
        </p:nvCxnSpPr>
        <p:spPr>
          <a:xfrm flipH="1" rot="10800000">
            <a:off x="1788750" y="3746000"/>
            <a:ext cx="551400" cy="519900"/>
          </a:xfrm>
          <a:prstGeom prst="straightConnector1">
            <a:avLst/>
          </a:prstGeom>
          <a:noFill/>
          <a:ln cap="flat" cmpd="sng" w="9525">
            <a:solidFill>
              <a:schemeClr val="dk1"/>
            </a:solidFill>
            <a:prstDash val="solid"/>
            <a:round/>
            <a:headEnd len="med" w="med" type="none"/>
            <a:tailEnd len="med" w="med" type="triangle"/>
          </a:ln>
        </p:spPr>
      </p:cxnSp>
      <p:sp>
        <p:nvSpPr>
          <p:cNvPr id="786" name="Google Shape;786;p79"/>
          <p:cNvSpPr txBox="1"/>
          <p:nvPr/>
        </p:nvSpPr>
        <p:spPr>
          <a:xfrm>
            <a:off x="5547400" y="4175113"/>
            <a:ext cx="14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Spacial fusion</a:t>
            </a:r>
            <a:endParaRPr>
              <a:solidFill>
                <a:schemeClr val="dk1"/>
              </a:solidFill>
            </a:endParaRPr>
          </a:p>
        </p:txBody>
      </p:sp>
      <p:sp>
        <p:nvSpPr>
          <p:cNvPr id="787" name="Google Shape;787;p79"/>
          <p:cNvSpPr txBox="1"/>
          <p:nvPr/>
        </p:nvSpPr>
        <p:spPr>
          <a:xfrm>
            <a:off x="939525" y="3365000"/>
            <a:ext cx="23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Semantic fusion</a:t>
            </a:r>
            <a:endParaRPr>
              <a:solidFill>
                <a:schemeClr val="dk1"/>
              </a:solidFill>
            </a:endParaRPr>
          </a:p>
        </p:txBody>
      </p:sp>
      <p:pic>
        <p:nvPicPr>
          <p:cNvPr id="788" name="Google Shape;788;p79"/>
          <p:cNvPicPr preferRelativeResize="0"/>
          <p:nvPr/>
        </p:nvPicPr>
        <p:blipFill>
          <a:blip r:embed="rId3">
            <a:alphaModFix/>
          </a:blip>
          <a:stretch>
            <a:fillRect/>
          </a:stretch>
        </p:blipFill>
        <p:spPr>
          <a:xfrm>
            <a:off x="2707875" y="2506450"/>
            <a:ext cx="1261000" cy="1261000"/>
          </a:xfrm>
          <a:prstGeom prst="rect">
            <a:avLst/>
          </a:prstGeom>
          <a:noFill/>
          <a:ln>
            <a:noFill/>
          </a:ln>
        </p:spPr>
      </p:pic>
      <p:pic>
        <p:nvPicPr>
          <p:cNvPr id="789" name="Google Shape;789;p79"/>
          <p:cNvPicPr preferRelativeResize="0"/>
          <p:nvPr/>
        </p:nvPicPr>
        <p:blipFill>
          <a:blip r:embed="rId3">
            <a:alphaModFix/>
          </a:blip>
          <a:stretch>
            <a:fillRect/>
          </a:stretch>
        </p:blipFill>
        <p:spPr>
          <a:xfrm>
            <a:off x="2543100" y="2622850"/>
            <a:ext cx="1261000" cy="1261000"/>
          </a:xfrm>
          <a:prstGeom prst="rect">
            <a:avLst/>
          </a:prstGeom>
          <a:noFill/>
          <a:ln>
            <a:noFill/>
          </a:ln>
        </p:spPr>
      </p:pic>
      <p:pic>
        <p:nvPicPr>
          <p:cNvPr id="790" name="Google Shape;790;p79"/>
          <p:cNvPicPr preferRelativeResize="0"/>
          <p:nvPr/>
        </p:nvPicPr>
        <p:blipFill>
          <a:blip r:embed="rId3">
            <a:alphaModFix/>
          </a:blip>
          <a:stretch>
            <a:fillRect/>
          </a:stretch>
        </p:blipFill>
        <p:spPr>
          <a:xfrm>
            <a:off x="2406150" y="2717800"/>
            <a:ext cx="1261000" cy="1261000"/>
          </a:xfrm>
          <a:prstGeom prst="rect">
            <a:avLst/>
          </a:prstGeom>
          <a:noFill/>
          <a:ln>
            <a:noFill/>
          </a:ln>
        </p:spPr>
      </p:pic>
      <p:pic>
        <p:nvPicPr>
          <p:cNvPr id="791" name="Google Shape;791;p79"/>
          <p:cNvPicPr preferRelativeResize="0"/>
          <p:nvPr/>
        </p:nvPicPr>
        <p:blipFill>
          <a:blip r:embed="rId3">
            <a:alphaModFix/>
          </a:blip>
          <a:stretch>
            <a:fillRect/>
          </a:stretch>
        </p:blipFill>
        <p:spPr>
          <a:xfrm>
            <a:off x="2279525" y="2812800"/>
            <a:ext cx="1261000" cy="1261000"/>
          </a:xfrm>
          <a:prstGeom prst="rect">
            <a:avLst/>
          </a:prstGeom>
          <a:noFill/>
          <a:ln>
            <a:noFill/>
          </a:ln>
        </p:spPr>
      </p:pic>
      <p:pic>
        <p:nvPicPr>
          <p:cNvPr id="792" name="Google Shape;792;p79"/>
          <p:cNvPicPr preferRelativeResize="0"/>
          <p:nvPr/>
        </p:nvPicPr>
        <p:blipFill>
          <a:blip r:embed="rId3">
            <a:alphaModFix/>
          </a:blip>
          <a:stretch>
            <a:fillRect/>
          </a:stretch>
        </p:blipFill>
        <p:spPr>
          <a:xfrm>
            <a:off x="3807025" y="2506450"/>
            <a:ext cx="1261000" cy="1261000"/>
          </a:xfrm>
          <a:prstGeom prst="rect">
            <a:avLst/>
          </a:prstGeom>
          <a:noFill/>
          <a:ln>
            <a:noFill/>
          </a:ln>
        </p:spPr>
      </p:pic>
      <p:pic>
        <p:nvPicPr>
          <p:cNvPr id="793" name="Google Shape;793;p79"/>
          <p:cNvPicPr preferRelativeResize="0"/>
          <p:nvPr/>
        </p:nvPicPr>
        <p:blipFill>
          <a:blip r:embed="rId3">
            <a:alphaModFix/>
          </a:blip>
          <a:stretch>
            <a:fillRect/>
          </a:stretch>
        </p:blipFill>
        <p:spPr>
          <a:xfrm>
            <a:off x="3642250" y="2622850"/>
            <a:ext cx="1261000" cy="1261000"/>
          </a:xfrm>
          <a:prstGeom prst="rect">
            <a:avLst/>
          </a:prstGeom>
          <a:noFill/>
          <a:ln>
            <a:noFill/>
          </a:ln>
        </p:spPr>
      </p:pic>
      <p:pic>
        <p:nvPicPr>
          <p:cNvPr id="794" name="Google Shape;794;p79"/>
          <p:cNvPicPr preferRelativeResize="0"/>
          <p:nvPr/>
        </p:nvPicPr>
        <p:blipFill>
          <a:blip r:embed="rId3">
            <a:alphaModFix/>
          </a:blip>
          <a:stretch>
            <a:fillRect/>
          </a:stretch>
        </p:blipFill>
        <p:spPr>
          <a:xfrm>
            <a:off x="3505300" y="2717800"/>
            <a:ext cx="1261000" cy="1261000"/>
          </a:xfrm>
          <a:prstGeom prst="rect">
            <a:avLst/>
          </a:prstGeom>
          <a:noFill/>
          <a:ln>
            <a:noFill/>
          </a:ln>
        </p:spPr>
      </p:pic>
      <p:pic>
        <p:nvPicPr>
          <p:cNvPr id="795" name="Google Shape;795;p79"/>
          <p:cNvPicPr preferRelativeResize="0"/>
          <p:nvPr/>
        </p:nvPicPr>
        <p:blipFill>
          <a:blip r:embed="rId3">
            <a:alphaModFix/>
          </a:blip>
          <a:stretch>
            <a:fillRect/>
          </a:stretch>
        </p:blipFill>
        <p:spPr>
          <a:xfrm>
            <a:off x="3372775" y="2812800"/>
            <a:ext cx="1261000" cy="1261000"/>
          </a:xfrm>
          <a:prstGeom prst="rect">
            <a:avLst/>
          </a:prstGeom>
          <a:noFill/>
          <a:ln>
            <a:noFill/>
          </a:ln>
        </p:spPr>
      </p:pic>
      <p:sp>
        <p:nvSpPr>
          <p:cNvPr id="796" name="Google Shape;796;p79"/>
          <p:cNvSpPr/>
          <p:nvPr/>
        </p:nvSpPr>
        <p:spPr>
          <a:xfrm>
            <a:off x="5334525" y="32194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797" name="Google Shape;797;p79"/>
          <p:cNvSpPr/>
          <p:nvPr/>
        </p:nvSpPr>
        <p:spPr>
          <a:xfrm>
            <a:off x="5457850" y="32194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798" name="Google Shape;798;p79"/>
          <p:cNvSpPr/>
          <p:nvPr/>
        </p:nvSpPr>
        <p:spPr>
          <a:xfrm>
            <a:off x="5581175" y="32194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2" name="Shape 802"/>
        <p:cNvGrpSpPr/>
        <p:nvPr/>
      </p:nvGrpSpPr>
      <p:grpSpPr>
        <a:xfrm>
          <a:off x="0" y="0"/>
          <a:ext cx="0" cy="0"/>
          <a:chOff x="0" y="0"/>
          <a:chExt cx="0" cy="0"/>
        </a:xfrm>
      </p:grpSpPr>
      <p:sp>
        <p:nvSpPr>
          <p:cNvPr id="803" name="Google Shape;803;p80"/>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Results (only </a:t>
            </a:r>
            <a:r>
              <a:rPr lang="en" sz="2200">
                <a:solidFill>
                  <a:schemeClr val="dk1"/>
                </a:solidFill>
              </a:rPr>
              <a:t>Panorama)</a:t>
            </a:r>
            <a:endParaRPr sz="2200">
              <a:solidFill>
                <a:schemeClr val="dk1"/>
              </a:solidFill>
            </a:endParaRPr>
          </a:p>
        </p:txBody>
      </p:sp>
      <p:pic>
        <p:nvPicPr>
          <p:cNvPr id="804" name="Google Shape;804;p80"/>
          <p:cNvPicPr preferRelativeResize="0"/>
          <p:nvPr/>
        </p:nvPicPr>
        <p:blipFill>
          <a:blip r:embed="rId3">
            <a:alphaModFix/>
          </a:blip>
          <a:stretch>
            <a:fillRect/>
          </a:stretch>
        </p:blipFill>
        <p:spPr>
          <a:xfrm>
            <a:off x="0" y="1429200"/>
            <a:ext cx="9144003" cy="2286001"/>
          </a:xfrm>
          <a:prstGeom prst="rect">
            <a:avLst/>
          </a:prstGeom>
          <a:noFill/>
          <a:ln>
            <a:noFill/>
          </a:ln>
        </p:spPr>
      </p:pic>
      <p:sp>
        <p:nvSpPr>
          <p:cNvPr id="805" name="Google Shape;805;p80"/>
          <p:cNvSpPr txBox="1"/>
          <p:nvPr/>
        </p:nvSpPr>
        <p:spPr>
          <a:xfrm>
            <a:off x="3720375" y="3827625"/>
            <a:ext cx="12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512x2048</a:t>
            </a:r>
            <a:endParaRPr sz="1800">
              <a:solidFill>
                <a:schemeClr val="dk1"/>
              </a:solidFill>
            </a:endParaRPr>
          </a:p>
        </p:txBody>
      </p:sp>
      <p:sp>
        <p:nvSpPr>
          <p:cNvPr id="806" name="Google Shape;806;p80"/>
          <p:cNvSpPr txBox="1"/>
          <p:nvPr/>
        </p:nvSpPr>
        <p:spPr>
          <a:xfrm>
            <a:off x="2265825" y="1041150"/>
            <a:ext cx="412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 stadium holding a soccer game, full of people.”</a:t>
            </a:r>
            <a:endParaRPr>
              <a:solidFill>
                <a:schemeClr val="dk1"/>
              </a:solidFill>
            </a:endParaRPr>
          </a:p>
        </p:txBody>
      </p:sp>
      <p:sp>
        <p:nvSpPr>
          <p:cNvPr id="807" name="Google Shape;807;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1" name="Shape 811"/>
        <p:cNvGrpSpPr/>
        <p:nvPr/>
      </p:nvGrpSpPr>
      <p:grpSpPr>
        <a:xfrm>
          <a:off x="0" y="0"/>
          <a:ext cx="0" cy="0"/>
          <a:chOff x="0" y="0"/>
          <a:chExt cx="0" cy="0"/>
        </a:xfrm>
      </p:grpSpPr>
      <p:sp>
        <p:nvSpPr>
          <p:cNvPr id="812" name="Google Shape;812;p81"/>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Analysis</a:t>
            </a:r>
            <a:endParaRPr sz="2200">
              <a:solidFill>
                <a:schemeClr val="dk1"/>
              </a:solidFill>
            </a:endParaRPr>
          </a:p>
        </p:txBody>
      </p:sp>
      <p:pic>
        <p:nvPicPr>
          <p:cNvPr id="813" name="Google Shape;813;p81"/>
          <p:cNvPicPr preferRelativeResize="0"/>
          <p:nvPr/>
        </p:nvPicPr>
        <p:blipFill>
          <a:blip r:embed="rId3">
            <a:alphaModFix/>
          </a:blip>
          <a:stretch>
            <a:fillRect/>
          </a:stretch>
        </p:blipFill>
        <p:spPr>
          <a:xfrm>
            <a:off x="0" y="1429200"/>
            <a:ext cx="9144003" cy="2286001"/>
          </a:xfrm>
          <a:prstGeom prst="rect">
            <a:avLst/>
          </a:prstGeom>
          <a:noFill/>
          <a:ln>
            <a:noFill/>
          </a:ln>
        </p:spPr>
      </p:pic>
      <p:sp>
        <p:nvSpPr>
          <p:cNvPr id="814" name="Google Shape;814;p81"/>
          <p:cNvSpPr txBox="1"/>
          <p:nvPr/>
        </p:nvSpPr>
        <p:spPr>
          <a:xfrm>
            <a:off x="2263850" y="1020200"/>
            <a:ext cx="412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 stadium holding a soccer game, full of people.”</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815" name="Google Shape;815;p81"/>
          <p:cNvSpPr/>
          <p:nvPr/>
        </p:nvSpPr>
        <p:spPr>
          <a:xfrm>
            <a:off x="4850" y="1420400"/>
            <a:ext cx="2259000" cy="2292900"/>
          </a:xfrm>
          <a:prstGeom prst="rect">
            <a:avLst/>
          </a:prstGeom>
          <a:solidFill>
            <a:srgbClr val="9E9E9E">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816" name="Google Shape;816;p81"/>
          <p:cNvSpPr/>
          <p:nvPr/>
        </p:nvSpPr>
        <p:spPr>
          <a:xfrm>
            <a:off x="1225900" y="1425750"/>
            <a:ext cx="2259000" cy="2292900"/>
          </a:xfrm>
          <a:prstGeom prst="rect">
            <a:avLst/>
          </a:prstGeom>
          <a:solidFill>
            <a:srgbClr val="9E9E9E">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817" name="Google Shape;817;p81"/>
          <p:cNvSpPr/>
          <p:nvPr/>
        </p:nvSpPr>
        <p:spPr>
          <a:xfrm>
            <a:off x="1027725" y="3815200"/>
            <a:ext cx="1580400" cy="208500"/>
          </a:xfrm>
          <a:prstGeom prst="curvedUpArrow">
            <a:avLst>
              <a:gd fmla="val 12596" name="adj1"/>
              <a:gd fmla="val 50000" name="adj2"/>
              <a:gd fmla="val 25000"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818" name="Google Shape;818;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9" name="Google Shape;819;p81"/>
          <p:cNvSpPr txBox="1"/>
          <p:nvPr/>
        </p:nvSpPr>
        <p:spPr>
          <a:xfrm>
            <a:off x="2351175" y="4518525"/>
            <a:ext cx="53907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1500">
                <a:solidFill>
                  <a:schemeClr val="dk1"/>
                </a:solidFill>
              </a:rPr>
              <a:t>All sliding windows </a:t>
            </a:r>
            <a:r>
              <a:rPr lang="en" sz="1500">
                <a:solidFill>
                  <a:schemeClr val="dk1"/>
                </a:solidFill>
              </a:rPr>
              <a:t>conditioned</a:t>
            </a:r>
            <a:r>
              <a:rPr lang="en" sz="1500">
                <a:solidFill>
                  <a:schemeClr val="dk1"/>
                </a:solidFill>
              </a:rPr>
              <a:t> on the </a:t>
            </a:r>
            <a:r>
              <a:rPr lang="en" sz="1500" u="sng">
                <a:solidFill>
                  <a:schemeClr val="dk1"/>
                </a:solidFill>
              </a:rPr>
              <a:t>same text</a:t>
            </a:r>
            <a:r>
              <a:rPr lang="en" sz="1500">
                <a:solidFill>
                  <a:schemeClr val="dk1"/>
                </a:solidFill>
              </a:rPr>
              <a:t>!</a:t>
            </a:r>
            <a:endParaRPr sz="1500">
              <a:solidFill>
                <a:schemeClr val="dk1"/>
              </a:solidFill>
            </a:endParaRPr>
          </a:p>
          <a:p>
            <a:pPr indent="0" lvl="0" marL="0" rtl="0" algn="l">
              <a:spcBef>
                <a:spcPts val="1200"/>
              </a:spcBef>
              <a:spcAft>
                <a:spcPts val="0"/>
              </a:spcAft>
              <a:buNone/>
            </a:pPr>
            <a:r>
              <a:t/>
            </a:r>
            <a:endParaRPr sz="1500">
              <a:solidFill>
                <a:schemeClr val="dk1"/>
              </a:solidFill>
            </a:endParaRPr>
          </a:p>
        </p:txBody>
      </p:sp>
      <p:sp>
        <p:nvSpPr>
          <p:cNvPr id="820" name="Google Shape;820;p81"/>
          <p:cNvSpPr/>
          <p:nvPr/>
        </p:nvSpPr>
        <p:spPr>
          <a:xfrm>
            <a:off x="5911000" y="1425300"/>
            <a:ext cx="2259000" cy="2292900"/>
          </a:xfrm>
          <a:prstGeom prst="rect">
            <a:avLst/>
          </a:prstGeom>
          <a:solidFill>
            <a:srgbClr val="9E9E9E">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821" name="Google Shape;821;p81"/>
          <p:cNvSpPr/>
          <p:nvPr/>
        </p:nvSpPr>
        <p:spPr>
          <a:xfrm>
            <a:off x="5310450" y="3880350"/>
            <a:ext cx="1580400" cy="208500"/>
          </a:xfrm>
          <a:prstGeom prst="curvedUpArrow">
            <a:avLst>
              <a:gd fmla="val 12596" name="adj1"/>
              <a:gd fmla="val 50000" name="adj2"/>
              <a:gd fmla="val 25000"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822" name="Google Shape;822;p81"/>
          <p:cNvSpPr/>
          <p:nvPr/>
        </p:nvSpPr>
        <p:spPr>
          <a:xfrm>
            <a:off x="4624800" y="38855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823" name="Google Shape;823;p81"/>
          <p:cNvSpPr/>
          <p:nvPr/>
        </p:nvSpPr>
        <p:spPr>
          <a:xfrm>
            <a:off x="4748125" y="38855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824" name="Google Shape;824;p81"/>
          <p:cNvSpPr/>
          <p:nvPr/>
        </p:nvSpPr>
        <p:spPr>
          <a:xfrm>
            <a:off x="4871450" y="38855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825" name="Google Shape;825;p81"/>
          <p:cNvSpPr txBox="1"/>
          <p:nvPr/>
        </p:nvSpPr>
        <p:spPr>
          <a:xfrm>
            <a:off x="3817200" y="433625"/>
            <a:ext cx="10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Φ(Fᵢ(Jₜ), y)</a:t>
            </a:r>
            <a:endParaRPr/>
          </a:p>
        </p:txBody>
      </p:sp>
      <p:sp>
        <p:nvSpPr>
          <p:cNvPr id="826" name="Google Shape;826;p81"/>
          <p:cNvSpPr/>
          <p:nvPr/>
        </p:nvSpPr>
        <p:spPr>
          <a:xfrm>
            <a:off x="4624800" y="809575"/>
            <a:ext cx="38700" cy="320100"/>
          </a:xfrm>
          <a:prstGeom prst="downArrow">
            <a:avLst>
              <a:gd fmla="val 50000" name="adj1"/>
              <a:gd fmla="val 120386"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0" name="Shape 830"/>
        <p:cNvGrpSpPr/>
        <p:nvPr/>
      </p:nvGrpSpPr>
      <p:grpSpPr>
        <a:xfrm>
          <a:off x="0" y="0"/>
          <a:ext cx="0" cy="0"/>
          <a:chOff x="0" y="0"/>
          <a:chExt cx="0" cy="0"/>
        </a:xfrm>
      </p:grpSpPr>
      <p:sp>
        <p:nvSpPr>
          <p:cNvPr id="831" name="Google Shape;831;p82"/>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Results (only Region based)</a:t>
            </a:r>
            <a:endParaRPr sz="2200">
              <a:solidFill>
                <a:schemeClr val="dk1"/>
              </a:solidFill>
            </a:endParaRPr>
          </a:p>
        </p:txBody>
      </p:sp>
      <p:sp>
        <p:nvSpPr>
          <p:cNvPr id="832" name="Google Shape;832;p82"/>
          <p:cNvSpPr txBox="1"/>
          <p:nvPr/>
        </p:nvSpPr>
        <p:spPr>
          <a:xfrm>
            <a:off x="3822688" y="3692575"/>
            <a:ext cx="12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512x512</a:t>
            </a:r>
            <a:endParaRPr sz="1800">
              <a:solidFill>
                <a:schemeClr val="dk1"/>
              </a:solidFill>
            </a:endParaRPr>
          </a:p>
        </p:txBody>
      </p:sp>
      <p:sp>
        <p:nvSpPr>
          <p:cNvPr id="833" name="Google Shape;833;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4" name="Google Shape;834;p82"/>
          <p:cNvPicPr preferRelativeResize="0"/>
          <p:nvPr/>
        </p:nvPicPr>
        <p:blipFill>
          <a:blip r:embed="rId3">
            <a:alphaModFix/>
          </a:blip>
          <a:stretch>
            <a:fillRect/>
          </a:stretch>
        </p:blipFill>
        <p:spPr>
          <a:xfrm>
            <a:off x="3499850" y="1680312"/>
            <a:ext cx="1859474" cy="1865566"/>
          </a:xfrm>
          <a:prstGeom prst="rect">
            <a:avLst/>
          </a:prstGeom>
          <a:noFill/>
          <a:ln>
            <a:noFill/>
          </a:ln>
        </p:spPr>
      </p:pic>
      <p:sp>
        <p:nvSpPr>
          <p:cNvPr id="835" name="Google Shape;835;p82"/>
          <p:cNvSpPr/>
          <p:nvPr/>
        </p:nvSpPr>
        <p:spPr>
          <a:xfrm>
            <a:off x="475625" y="1793950"/>
            <a:ext cx="1650000" cy="1638300"/>
          </a:xfrm>
          <a:prstGeom prst="rect">
            <a:avLst/>
          </a:prstGeom>
          <a:solidFill>
            <a:srgbClr val="9E9E9E">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836" name="Google Shape;836;p82"/>
          <p:cNvSpPr txBox="1"/>
          <p:nvPr/>
        </p:nvSpPr>
        <p:spPr>
          <a:xfrm>
            <a:off x="206475" y="1228525"/>
            <a:ext cx="289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Bg: “A stadium holding a soccer game, full of people.”</a:t>
            </a:r>
            <a:endParaRPr>
              <a:solidFill>
                <a:schemeClr val="dk1"/>
              </a:solidFill>
            </a:endParaRPr>
          </a:p>
        </p:txBody>
      </p:sp>
      <p:sp>
        <p:nvSpPr>
          <p:cNvPr id="837" name="Google Shape;837;p82"/>
          <p:cNvSpPr txBox="1"/>
          <p:nvPr/>
        </p:nvSpPr>
        <p:spPr>
          <a:xfrm>
            <a:off x="206475" y="3427425"/>
            <a:ext cx="27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Fg Mask: “a green field”</a:t>
            </a:r>
            <a:endParaRPr>
              <a:solidFill>
                <a:schemeClr val="dk1"/>
              </a:solidFill>
            </a:endParaRPr>
          </a:p>
        </p:txBody>
      </p:sp>
      <p:pic>
        <p:nvPicPr>
          <p:cNvPr id="838" name="Google Shape;838;p82"/>
          <p:cNvPicPr preferRelativeResize="0"/>
          <p:nvPr/>
        </p:nvPicPr>
        <p:blipFill>
          <a:blip r:embed="rId4">
            <a:alphaModFix/>
          </a:blip>
          <a:stretch>
            <a:fillRect/>
          </a:stretch>
        </p:blipFill>
        <p:spPr>
          <a:xfrm>
            <a:off x="481762" y="1796900"/>
            <a:ext cx="1637731" cy="1632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2" name="Shape 842"/>
        <p:cNvGrpSpPr/>
        <p:nvPr/>
      </p:nvGrpSpPr>
      <p:grpSpPr>
        <a:xfrm>
          <a:off x="0" y="0"/>
          <a:ext cx="0" cy="0"/>
          <a:chOff x="0" y="0"/>
          <a:chExt cx="0" cy="0"/>
        </a:xfrm>
      </p:grpSpPr>
      <p:sp>
        <p:nvSpPr>
          <p:cNvPr id="843" name="Google Shape;843;p83"/>
          <p:cNvSpPr txBox="1"/>
          <p:nvPr/>
        </p:nvSpPr>
        <p:spPr>
          <a:xfrm>
            <a:off x="541125" y="517950"/>
            <a:ext cx="6005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R</a:t>
            </a:r>
            <a:r>
              <a:rPr lang="en" sz="2200">
                <a:solidFill>
                  <a:schemeClr val="dk1"/>
                </a:solidFill>
              </a:rPr>
              <a:t>esults (</a:t>
            </a:r>
            <a:r>
              <a:rPr lang="en" sz="2000">
                <a:solidFill>
                  <a:schemeClr val="dk1"/>
                </a:solidFill>
                <a:latin typeface="Hepta Slab Medium"/>
                <a:ea typeface="Hepta Slab Medium"/>
                <a:cs typeface="Hepta Slab Medium"/>
                <a:sym typeface="Hepta Slab Medium"/>
              </a:rPr>
              <a:t>region-based + panorama)</a:t>
            </a:r>
            <a:endParaRPr sz="2000">
              <a:solidFill>
                <a:schemeClr val="dk1"/>
              </a:solidFill>
              <a:latin typeface="Hepta Slab Medium"/>
              <a:ea typeface="Hepta Slab Medium"/>
              <a:cs typeface="Hepta Slab Medium"/>
              <a:sym typeface="Hepta Slab Medium"/>
            </a:endParaRPr>
          </a:p>
          <a:p>
            <a:pPr indent="0" lvl="0" marL="0" rtl="0" algn="l">
              <a:spcBef>
                <a:spcPts val="0"/>
              </a:spcBef>
              <a:spcAft>
                <a:spcPts val="0"/>
              </a:spcAft>
              <a:buNone/>
            </a:pPr>
            <a:r>
              <a:t/>
            </a:r>
            <a:endParaRPr sz="2200">
              <a:solidFill>
                <a:schemeClr val="dk1"/>
              </a:solidFill>
            </a:endParaRPr>
          </a:p>
        </p:txBody>
      </p:sp>
      <p:sp>
        <p:nvSpPr>
          <p:cNvPr id="844" name="Google Shape;844;p83"/>
          <p:cNvSpPr txBox="1"/>
          <p:nvPr/>
        </p:nvSpPr>
        <p:spPr>
          <a:xfrm>
            <a:off x="2265825" y="1041150"/>
            <a:ext cx="412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 stadium holding a soccer game, full of people.”</a:t>
            </a:r>
            <a:endParaRPr>
              <a:solidFill>
                <a:schemeClr val="dk1"/>
              </a:solidFill>
            </a:endParaRPr>
          </a:p>
        </p:txBody>
      </p:sp>
      <p:pic>
        <p:nvPicPr>
          <p:cNvPr id="845" name="Google Shape;845;p83"/>
          <p:cNvPicPr preferRelativeResize="0"/>
          <p:nvPr/>
        </p:nvPicPr>
        <p:blipFill>
          <a:blip r:embed="rId3">
            <a:alphaModFix/>
          </a:blip>
          <a:stretch>
            <a:fillRect/>
          </a:stretch>
        </p:blipFill>
        <p:spPr>
          <a:xfrm>
            <a:off x="0" y="2529425"/>
            <a:ext cx="9143997" cy="2285999"/>
          </a:xfrm>
          <a:prstGeom prst="rect">
            <a:avLst/>
          </a:prstGeom>
          <a:noFill/>
          <a:ln>
            <a:noFill/>
          </a:ln>
        </p:spPr>
      </p:pic>
      <p:pic>
        <p:nvPicPr>
          <p:cNvPr id="846" name="Google Shape;846;p83"/>
          <p:cNvPicPr preferRelativeResize="0"/>
          <p:nvPr/>
        </p:nvPicPr>
        <p:blipFill>
          <a:blip r:embed="rId4">
            <a:alphaModFix/>
          </a:blip>
          <a:stretch>
            <a:fillRect/>
          </a:stretch>
        </p:blipFill>
        <p:spPr>
          <a:xfrm>
            <a:off x="2216451" y="1388713"/>
            <a:ext cx="4329748" cy="1082426"/>
          </a:xfrm>
          <a:prstGeom prst="rect">
            <a:avLst/>
          </a:prstGeom>
          <a:noFill/>
          <a:ln cap="flat" cmpd="sng" w="9525">
            <a:solidFill>
              <a:schemeClr val="lt2"/>
            </a:solidFill>
            <a:prstDash val="solid"/>
            <a:round/>
            <a:headEnd len="sm" w="sm" type="none"/>
            <a:tailEnd len="sm" w="sm" type="none"/>
          </a:ln>
        </p:spPr>
      </p:pic>
      <p:sp>
        <p:nvSpPr>
          <p:cNvPr id="847" name="Google Shape;847;p83"/>
          <p:cNvSpPr txBox="1"/>
          <p:nvPr/>
        </p:nvSpPr>
        <p:spPr>
          <a:xfrm>
            <a:off x="6665650" y="1729850"/>
            <a:ext cx="19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Mask: “a green field”</a:t>
            </a:r>
            <a:endParaRPr>
              <a:solidFill>
                <a:schemeClr val="dk1"/>
              </a:solidFill>
            </a:endParaRPr>
          </a:p>
        </p:txBody>
      </p:sp>
      <p:sp>
        <p:nvSpPr>
          <p:cNvPr id="848" name="Google Shape;848;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83"/>
          <p:cNvSpPr txBox="1"/>
          <p:nvPr/>
        </p:nvSpPr>
        <p:spPr>
          <a:xfrm>
            <a:off x="3774425" y="4749850"/>
            <a:ext cx="12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512x2048</a:t>
            </a:r>
            <a:endParaRPr sz="18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3" name="Shape 853"/>
        <p:cNvGrpSpPr/>
        <p:nvPr/>
      </p:nvGrpSpPr>
      <p:grpSpPr>
        <a:xfrm>
          <a:off x="0" y="0"/>
          <a:ext cx="0" cy="0"/>
          <a:chOff x="0" y="0"/>
          <a:chExt cx="0" cy="0"/>
        </a:xfrm>
      </p:grpSpPr>
      <p:sp>
        <p:nvSpPr>
          <p:cNvPr id="854" name="Google Shape;854;p84"/>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TakeAways</a:t>
            </a:r>
            <a:endParaRPr sz="2200">
              <a:solidFill>
                <a:schemeClr val="dk1"/>
              </a:solidFill>
            </a:endParaRPr>
          </a:p>
        </p:txBody>
      </p:sp>
      <p:sp>
        <p:nvSpPr>
          <p:cNvPr id="855" name="Google Shape;855;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84"/>
          <p:cNvSpPr txBox="1"/>
          <p:nvPr/>
        </p:nvSpPr>
        <p:spPr>
          <a:xfrm>
            <a:off x="1074500" y="1280000"/>
            <a:ext cx="338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Barlow Light"/>
              <a:ea typeface="Barlow Light"/>
              <a:cs typeface="Barlow Light"/>
              <a:sym typeface="Barlow Light"/>
            </a:endParaRPr>
          </a:p>
        </p:txBody>
      </p:sp>
      <p:sp>
        <p:nvSpPr>
          <p:cNvPr id="857" name="Google Shape;857;p84"/>
          <p:cNvSpPr txBox="1"/>
          <p:nvPr/>
        </p:nvSpPr>
        <p:spPr>
          <a:xfrm>
            <a:off x="793350" y="1041150"/>
            <a:ext cx="67692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lang="en" sz="2200">
                <a:solidFill>
                  <a:schemeClr val="dk1"/>
                </a:solidFill>
              </a:rPr>
              <a:t>ANY/High-R</a:t>
            </a:r>
            <a:r>
              <a:rPr lang="en" sz="2200">
                <a:solidFill>
                  <a:schemeClr val="dk1"/>
                </a:solidFill>
              </a:rPr>
              <a:t>esolution image</a:t>
            </a:r>
            <a:r>
              <a:rPr lang="en" sz="2200">
                <a:solidFill>
                  <a:schemeClr val="dk1"/>
                </a:solidFill>
              </a:rPr>
              <a:t> </a:t>
            </a:r>
            <a:r>
              <a:rPr lang="en" sz="2200">
                <a:solidFill>
                  <a:schemeClr val="dk1"/>
                </a:solidFill>
              </a:rPr>
              <a:t>generation</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Training-Free </a:t>
            </a:r>
            <a:r>
              <a:rPr lang="en" sz="2200">
                <a:solidFill>
                  <a:schemeClr val="dk1"/>
                </a:solidFill>
              </a:rPr>
              <a:t>paradigm</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Similar to ConvNet Sliding Windows (locality!)</a:t>
            </a:r>
            <a:endParaRPr sz="2200">
              <a:solidFill>
                <a:schemeClr val="dk1"/>
              </a:solidFill>
            </a:endParaRPr>
          </a:p>
          <a:p>
            <a:pPr indent="0" lvl="0" marL="0" rtl="0" algn="l">
              <a:spcBef>
                <a:spcPts val="0"/>
              </a:spcBef>
              <a:spcAft>
                <a:spcPts val="0"/>
              </a:spcAft>
              <a:buNone/>
            </a:pPr>
            <a:r>
              <a:t/>
            </a:r>
            <a:endParaRPr sz="2200">
              <a:solidFill>
                <a:schemeClr val="dk1"/>
              </a:solidFill>
            </a:endParaRPr>
          </a:p>
        </p:txBody>
      </p:sp>
      <p:sp>
        <p:nvSpPr>
          <p:cNvPr id="858" name="Google Shape;858;p84"/>
          <p:cNvSpPr txBox="1"/>
          <p:nvPr/>
        </p:nvSpPr>
        <p:spPr>
          <a:xfrm>
            <a:off x="541125" y="25717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Limitations</a:t>
            </a:r>
            <a:endParaRPr sz="2200">
              <a:solidFill>
                <a:schemeClr val="dk1"/>
              </a:solidFill>
            </a:endParaRPr>
          </a:p>
        </p:txBody>
      </p:sp>
      <p:sp>
        <p:nvSpPr>
          <p:cNvPr id="859" name="Google Shape;859;p84"/>
          <p:cNvSpPr txBox="1"/>
          <p:nvPr/>
        </p:nvSpPr>
        <p:spPr>
          <a:xfrm>
            <a:off x="793350" y="2943275"/>
            <a:ext cx="77634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lang="en" sz="2200">
                <a:solidFill>
                  <a:schemeClr val="dk1"/>
                </a:solidFill>
              </a:rPr>
              <a:t>Dependent on </a:t>
            </a:r>
            <a:r>
              <a:rPr lang="en" sz="2200">
                <a:solidFill>
                  <a:schemeClr val="dk1"/>
                </a:solidFill>
              </a:rPr>
              <a:t>Prior</a:t>
            </a:r>
            <a:r>
              <a:rPr lang="en" sz="2200">
                <a:solidFill>
                  <a:schemeClr val="dk1"/>
                </a:solidFill>
              </a:rPr>
              <a:t> Reference model</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Slow inference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Semantic</a:t>
            </a:r>
            <a:r>
              <a:rPr lang="en" sz="2200">
                <a:solidFill>
                  <a:schemeClr val="dk1"/>
                </a:solidFill>
              </a:rPr>
              <a:t> </a:t>
            </a:r>
            <a:r>
              <a:rPr lang="en" sz="2200">
                <a:solidFill>
                  <a:schemeClr val="dk1"/>
                </a:solidFill>
              </a:rPr>
              <a:t>Consistency between different patches</a:t>
            </a:r>
            <a:endParaRPr sz="2200">
              <a:solidFill>
                <a:schemeClr val="dk1"/>
              </a:solidFill>
            </a:endParaRPr>
          </a:p>
          <a:p>
            <a:pPr indent="0" lvl="0" marL="0" rtl="0" algn="l">
              <a:spcBef>
                <a:spcPts val="0"/>
              </a:spcBef>
              <a:spcAft>
                <a:spcPts val="0"/>
              </a:spcAft>
              <a:buNone/>
            </a:pPr>
            <a:r>
              <a:t/>
            </a:r>
            <a:endParaRPr sz="2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50"/>
          <p:cNvSpPr txBox="1"/>
          <p:nvPr/>
        </p:nvSpPr>
        <p:spPr>
          <a:xfrm>
            <a:off x="541125" y="517950"/>
            <a:ext cx="47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pta Slab Medium"/>
                <a:ea typeface="Hepta Slab Medium"/>
                <a:cs typeface="Hepta Slab Medium"/>
                <a:sym typeface="Hepta Slab Medium"/>
              </a:rPr>
              <a:t>Recap: </a:t>
            </a:r>
            <a:r>
              <a:rPr lang="en" sz="2200">
                <a:solidFill>
                  <a:schemeClr val="dk1"/>
                </a:solidFill>
                <a:latin typeface="Hepta Slab Medium"/>
                <a:ea typeface="Hepta Slab Medium"/>
                <a:cs typeface="Hepta Slab Medium"/>
                <a:sym typeface="Hepta Slab Medium"/>
              </a:rPr>
              <a:t>MultiDiffusion</a:t>
            </a:r>
            <a:endParaRPr sz="2200">
              <a:solidFill>
                <a:schemeClr val="dk1"/>
              </a:solidFill>
              <a:latin typeface="Hepta Slab Medium"/>
              <a:ea typeface="Hepta Slab Medium"/>
              <a:cs typeface="Hepta Slab Medium"/>
              <a:sym typeface="Hepta Slab Medium"/>
            </a:endParaRPr>
          </a:p>
        </p:txBody>
      </p:sp>
      <p:sp>
        <p:nvSpPr>
          <p:cNvPr id="357" name="Google Shape;35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50"/>
          <p:cNvSpPr txBox="1"/>
          <p:nvPr/>
        </p:nvSpPr>
        <p:spPr>
          <a:xfrm>
            <a:off x="541125" y="1826850"/>
            <a:ext cx="2238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Task: generate </a:t>
            </a:r>
            <a:r>
              <a:rPr lang="en" sz="2200" u="sng">
                <a:solidFill>
                  <a:schemeClr val="dk1"/>
                </a:solidFill>
              </a:rPr>
              <a:t>panorama </a:t>
            </a:r>
            <a:r>
              <a:rPr lang="en" sz="2200">
                <a:solidFill>
                  <a:schemeClr val="dk1"/>
                </a:solidFill>
              </a:rPr>
              <a:t>or </a:t>
            </a:r>
            <a:r>
              <a:rPr lang="en" sz="2200" u="sng">
                <a:solidFill>
                  <a:schemeClr val="dk1"/>
                </a:solidFill>
              </a:rPr>
              <a:t>region-based</a:t>
            </a:r>
            <a:r>
              <a:rPr lang="en" sz="2200">
                <a:solidFill>
                  <a:schemeClr val="dk1"/>
                </a:solidFill>
              </a:rPr>
              <a:t> images using pre-trained diffusion models  </a:t>
            </a:r>
            <a:endParaRPr sz="2200">
              <a:solidFill>
                <a:schemeClr val="dk1"/>
              </a:solidFill>
            </a:endParaRPr>
          </a:p>
        </p:txBody>
      </p:sp>
      <p:grpSp>
        <p:nvGrpSpPr>
          <p:cNvPr id="359" name="Google Shape;359;p50"/>
          <p:cNvGrpSpPr/>
          <p:nvPr/>
        </p:nvGrpSpPr>
        <p:grpSpPr>
          <a:xfrm>
            <a:off x="4057390" y="2243899"/>
            <a:ext cx="1286821" cy="1216113"/>
            <a:chOff x="646075" y="1484300"/>
            <a:chExt cx="1992600" cy="2015100"/>
          </a:xfrm>
        </p:grpSpPr>
        <p:pic>
          <p:nvPicPr>
            <p:cNvPr id="360" name="Google Shape;360;p50"/>
            <p:cNvPicPr preferRelativeResize="0"/>
            <p:nvPr/>
          </p:nvPicPr>
          <p:blipFill>
            <a:blip r:embed="rId3">
              <a:alphaModFix/>
            </a:blip>
            <a:stretch>
              <a:fillRect/>
            </a:stretch>
          </p:blipFill>
          <p:spPr>
            <a:xfrm>
              <a:off x="646075" y="1492400"/>
              <a:ext cx="1984675" cy="1991575"/>
            </a:xfrm>
            <a:prstGeom prst="rect">
              <a:avLst/>
            </a:prstGeom>
            <a:noFill/>
            <a:ln>
              <a:noFill/>
            </a:ln>
          </p:spPr>
        </p:pic>
        <p:sp>
          <p:nvSpPr>
            <p:cNvPr id="361" name="Google Shape;361;p50"/>
            <p:cNvSpPr/>
            <p:nvPr/>
          </p:nvSpPr>
          <p:spPr>
            <a:xfrm>
              <a:off x="649375" y="1484300"/>
              <a:ext cx="1989300" cy="2015100"/>
            </a:xfrm>
            <a:prstGeom prst="rect">
              <a:avLst/>
            </a:prstGeom>
            <a:solidFill>
              <a:srgbClr val="9E9E9E">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grpSp>
      <p:sp>
        <p:nvSpPr>
          <p:cNvPr id="362" name="Google Shape;362;p50"/>
          <p:cNvSpPr txBox="1"/>
          <p:nvPr/>
        </p:nvSpPr>
        <p:spPr>
          <a:xfrm>
            <a:off x="5344200" y="2205450"/>
            <a:ext cx="199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“A sunny day after the snow, two dogs sitting side by side, a German Shepherd dog on the right, a Husky dog on the left”</a:t>
            </a:r>
            <a:endParaRPr sz="1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51"/>
          <p:cNvSpPr txBox="1"/>
          <p:nvPr/>
        </p:nvSpPr>
        <p:spPr>
          <a:xfrm>
            <a:off x="541125" y="517950"/>
            <a:ext cx="779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pta Slab Medium"/>
                <a:ea typeface="Hepta Slab Medium"/>
                <a:cs typeface="Hepta Slab Medium"/>
                <a:sym typeface="Hepta Slab Medium"/>
              </a:rPr>
              <a:t>Panorama + Region-based?  Not working well…</a:t>
            </a:r>
            <a:endParaRPr sz="2200">
              <a:solidFill>
                <a:schemeClr val="dk1"/>
              </a:solidFill>
              <a:latin typeface="Hepta Slab Medium"/>
              <a:ea typeface="Hepta Slab Medium"/>
              <a:cs typeface="Hepta Slab Medium"/>
              <a:sym typeface="Hepta Slab Medium"/>
            </a:endParaRPr>
          </a:p>
        </p:txBody>
      </p:sp>
      <p:sp>
        <p:nvSpPr>
          <p:cNvPr id="369" name="Google Shape;36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51"/>
          <p:cNvSpPr txBox="1"/>
          <p:nvPr/>
        </p:nvSpPr>
        <p:spPr>
          <a:xfrm>
            <a:off x="2265825" y="1041150"/>
            <a:ext cx="412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 stadium holding a soccer game, full of people.”</a:t>
            </a:r>
            <a:endParaRPr>
              <a:solidFill>
                <a:schemeClr val="dk1"/>
              </a:solidFill>
            </a:endParaRPr>
          </a:p>
        </p:txBody>
      </p:sp>
      <p:pic>
        <p:nvPicPr>
          <p:cNvPr id="371" name="Google Shape;371;p51"/>
          <p:cNvPicPr preferRelativeResize="0"/>
          <p:nvPr/>
        </p:nvPicPr>
        <p:blipFill>
          <a:blip r:embed="rId3">
            <a:alphaModFix/>
          </a:blip>
          <a:stretch>
            <a:fillRect/>
          </a:stretch>
        </p:blipFill>
        <p:spPr>
          <a:xfrm>
            <a:off x="0" y="2529425"/>
            <a:ext cx="9143997" cy="2285999"/>
          </a:xfrm>
          <a:prstGeom prst="rect">
            <a:avLst/>
          </a:prstGeom>
          <a:noFill/>
          <a:ln>
            <a:noFill/>
          </a:ln>
        </p:spPr>
      </p:pic>
      <p:pic>
        <p:nvPicPr>
          <p:cNvPr id="372" name="Google Shape;372;p51"/>
          <p:cNvPicPr preferRelativeResize="0"/>
          <p:nvPr/>
        </p:nvPicPr>
        <p:blipFill>
          <a:blip r:embed="rId4">
            <a:alphaModFix/>
          </a:blip>
          <a:stretch>
            <a:fillRect/>
          </a:stretch>
        </p:blipFill>
        <p:spPr>
          <a:xfrm>
            <a:off x="2216451" y="1388713"/>
            <a:ext cx="4329748" cy="1082426"/>
          </a:xfrm>
          <a:prstGeom prst="rect">
            <a:avLst/>
          </a:prstGeom>
          <a:noFill/>
          <a:ln cap="flat" cmpd="sng" w="9525">
            <a:solidFill>
              <a:schemeClr val="lt2"/>
            </a:solidFill>
            <a:prstDash val="solid"/>
            <a:round/>
            <a:headEnd len="sm" w="sm" type="none"/>
            <a:tailEnd len="sm" w="sm" type="none"/>
          </a:ln>
        </p:spPr>
      </p:pic>
      <p:sp>
        <p:nvSpPr>
          <p:cNvPr id="373" name="Google Shape;373;p51"/>
          <p:cNvSpPr txBox="1"/>
          <p:nvPr/>
        </p:nvSpPr>
        <p:spPr>
          <a:xfrm>
            <a:off x="6665650" y="1729850"/>
            <a:ext cx="19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Mask: “a green field”</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52"/>
          <p:cNvSpPr txBox="1"/>
          <p:nvPr/>
        </p:nvSpPr>
        <p:spPr>
          <a:xfrm>
            <a:off x="541125" y="517950"/>
            <a:ext cx="6370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pta Slab Medium"/>
                <a:ea typeface="Hepta Slab Medium"/>
                <a:cs typeface="Hepta Slab Medium"/>
                <a:sym typeface="Hepta Slab Medium"/>
              </a:rPr>
              <a:t>Takeaway from MultiDiffusion</a:t>
            </a:r>
            <a:endParaRPr sz="2200">
              <a:solidFill>
                <a:schemeClr val="dk1"/>
              </a:solidFill>
              <a:latin typeface="Hepta Slab Medium"/>
              <a:ea typeface="Hepta Slab Medium"/>
              <a:cs typeface="Hepta Slab Medium"/>
              <a:sym typeface="Hepta Slab Medium"/>
            </a:endParaRPr>
          </a:p>
        </p:txBody>
      </p:sp>
      <p:sp>
        <p:nvSpPr>
          <p:cNvPr id="380" name="Google Shape;380;p52"/>
          <p:cNvSpPr txBox="1"/>
          <p:nvPr/>
        </p:nvSpPr>
        <p:spPr>
          <a:xfrm>
            <a:off x="428625" y="1231375"/>
            <a:ext cx="80004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lang="en" sz="2200">
                <a:solidFill>
                  <a:schemeClr val="dk1"/>
                </a:solidFill>
              </a:rPr>
              <a:t>In a denoising step, each patch is denoised </a:t>
            </a:r>
            <a:r>
              <a:rPr b="1" lang="en" sz="2200">
                <a:solidFill>
                  <a:schemeClr val="dk1"/>
                </a:solidFill>
              </a:rPr>
              <a:t>independently</a:t>
            </a:r>
            <a:r>
              <a:rPr lang="en" sz="2200">
                <a:solidFill>
                  <a:schemeClr val="dk1"/>
                </a:solidFill>
              </a:rPr>
              <a:t> -&gt; denoise into different directions -&gt; </a:t>
            </a:r>
            <a:r>
              <a:rPr b="1" lang="en" sz="2200">
                <a:solidFill>
                  <a:schemeClr val="dk1"/>
                </a:solidFill>
              </a:rPr>
              <a:t>inconsistency</a:t>
            </a:r>
            <a:endParaRPr sz="2200">
              <a:solidFill>
                <a:schemeClr val="dk1"/>
              </a:solidFill>
            </a:endParaRPr>
          </a:p>
        </p:txBody>
      </p:sp>
      <p:pic>
        <p:nvPicPr>
          <p:cNvPr id="381" name="Google Shape;381;p52"/>
          <p:cNvPicPr preferRelativeResize="0"/>
          <p:nvPr/>
        </p:nvPicPr>
        <p:blipFill>
          <a:blip r:embed="rId3">
            <a:alphaModFix/>
          </a:blip>
          <a:stretch>
            <a:fillRect/>
          </a:stretch>
        </p:blipFill>
        <p:spPr>
          <a:xfrm>
            <a:off x="0" y="2529425"/>
            <a:ext cx="9143997" cy="2285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3"/>
          <p:cNvPicPr preferRelativeResize="0"/>
          <p:nvPr/>
        </p:nvPicPr>
        <p:blipFill>
          <a:blip r:embed="rId3">
            <a:alphaModFix/>
          </a:blip>
          <a:stretch>
            <a:fillRect/>
          </a:stretch>
        </p:blipFill>
        <p:spPr>
          <a:xfrm>
            <a:off x="88178" y="1290550"/>
            <a:ext cx="927825" cy="3633375"/>
          </a:xfrm>
          <a:prstGeom prst="rect">
            <a:avLst/>
          </a:prstGeom>
          <a:noFill/>
          <a:ln>
            <a:noFill/>
          </a:ln>
        </p:spPr>
      </p:pic>
      <p:sp>
        <p:nvSpPr>
          <p:cNvPr id="387" name="Google Shape;387;p53"/>
          <p:cNvSpPr/>
          <p:nvPr/>
        </p:nvSpPr>
        <p:spPr>
          <a:xfrm>
            <a:off x="1295450" y="1291000"/>
            <a:ext cx="7261200" cy="3681000"/>
          </a:xfrm>
          <a:prstGeom prst="wedgeRectCallout">
            <a:avLst>
              <a:gd fmla="val -59389" name="adj1"/>
              <a:gd fmla="val -994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388" name="Google Shape;388;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53"/>
          <p:cNvSpPr txBox="1"/>
          <p:nvPr/>
        </p:nvSpPr>
        <p:spPr>
          <a:xfrm>
            <a:off x="298975" y="82050"/>
            <a:ext cx="8435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pta Slab Medium"/>
                <a:ea typeface="Hepta Slab Medium"/>
                <a:cs typeface="Hepta Slab Medium"/>
                <a:sym typeface="Hepta Slab Medium"/>
              </a:rPr>
              <a:t>Model Design 1: from independent to dependent patch denoising → Improve overlap consistency </a:t>
            </a:r>
            <a:endParaRPr sz="2200">
              <a:solidFill>
                <a:schemeClr val="dk1"/>
              </a:solidFill>
              <a:latin typeface="Hepta Slab Medium"/>
              <a:ea typeface="Hepta Slab Medium"/>
              <a:cs typeface="Hepta Slab Medium"/>
              <a:sym typeface="Hepta Slab Medium"/>
            </a:endParaRPr>
          </a:p>
        </p:txBody>
      </p:sp>
      <p:sp>
        <p:nvSpPr>
          <p:cNvPr id="390" name="Google Shape;39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53"/>
          <p:cNvPicPr preferRelativeResize="0"/>
          <p:nvPr/>
        </p:nvPicPr>
        <p:blipFill>
          <a:blip r:embed="rId4">
            <a:alphaModFix/>
          </a:blip>
          <a:stretch>
            <a:fillRect/>
          </a:stretch>
        </p:blipFill>
        <p:spPr>
          <a:xfrm>
            <a:off x="1928662" y="1346375"/>
            <a:ext cx="5994774" cy="3570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54"/>
          <p:cNvPicPr preferRelativeResize="0"/>
          <p:nvPr/>
        </p:nvPicPr>
        <p:blipFill>
          <a:blip r:embed="rId3">
            <a:alphaModFix/>
          </a:blip>
          <a:stretch>
            <a:fillRect/>
          </a:stretch>
        </p:blipFill>
        <p:spPr>
          <a:xfrm>
            <a:off x="0" y="1952050"/>
            <a:ext cx="9143997" cy="2285999"/>
          </a:xfrm>
          <a:prstGeom prst="rect">
            <a:avLst/>
          </a:prstGeom>
          <a:noFill/>
          <a:ln>
            <a:noFill/>
          </a:ln>
        </p:spPr>
      </p:pic>
      <p:sp>
        <p:nvSpPr>
          <p:cNvPr id="397" name="Google Shape;397;p54"/>
          <p:cNvSpPr txBox="1"/>
          <p:nvPr/>
        </p:nvSpPr>
        <p:spPr>
          <a:xfrm>
            <a:off x="342750" y="535925"/>
            <a:ext cx="860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Model Design 2: From left-to-right sliding to center-to-side sliding</a:t>
            </a:r>
            <a:endParaRPr sz="2200">
              <a:solidFill>
                <a:schemeClr val="dk1"/>
              </a:solidFill>
            </a:endParaRPr>
          </a:p>
          <a:p>
            <a:pPr indent="0" lvl="0" marL="0" rtl="0" algn="l">
              <a:spcBef>
                <a:spcPts val="0"/>
              </a:spcBef>
              <a:spcAft>
                <a:spcPts val="0"/>
              </a:spcAft>
              <a:buNone/>
            </a:pPr>
            <a:r>
              <a:rPr lang="en" sz="2200">
                <a:solidFill>
                  <a:schemeClr val="dk1"/>
                </a:solidFill>
              </a:rPr>
              <a:t>→ </a:t>
            </a:r>
            <a:endParaRPr sz="2200">
              <a:solidFill>
                <a:schemeClr val="dk1"/>
              </a:solidFill>
            </a:endParaRPr>
          </a:p>
        </p:txBody>
      </p:sp>
      <p:sp>
        <p:nvSpPr>
          <p:cNvPr id="398" name="Google Shape;398;p54"/>
          <p:cNvSpPr txBox="1"/>
          <p:nvPr/>
        </p:nvSpPr>
        <p:spPr>
          <a:xfrm>
            <a:off x="2599650" y="4732750"/>
            <a:ext cx="412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 stadium holding a soccer game, full of people.”</a:t>
            </a:r>
            <a:endParaRPr>
              <a:solidFill>
                <a:schemeClr val="dk1"/>
              </a:solidFill>
            </a:endParaRPr>
          </a:p>
        </p:txBody>
      </p:sp>
      <p:sp>
        <p:nvSpPr>
          <p:cNvPr id="399" name="Google Shape;399;p54"/>
          <p:cNvSpPr/>
          <p:nvPr/>
        </p:nvSpPr>
        <p:spPr>
          <a:xfrm>
            <a:off x="869325" y="1959150"/>
            <a:ext cx="2259000" cy="2292900"/>
          </a:xfrm>
          <a:prstGeom prst="rect">
            <a:avLst/>
          </a:prstGeom>
          <a:solidFill>
            <a:srgbClr val="9E9E9E">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00" name="Google Shape;400;p54"/>
          <p:cNvSpPr/>
          <p:nvPr/>
        </p:nvSpPr>
        <p:spPr>
          <a:xfrm>
            <a:off x="3331425" y="1959150"/>
            <a:ext cx="2259000" cy="2292900"/>
          </a:xfrm>
          <a:prstGeom prst="rect">
            <a:avLst/>
          </a:prstGeom>
          <a:solidFill>
            <a:srgbClr val="9E9E9E">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01" name="Google Shape;401;p54"/>
          <p:cNvSpPr/>
          <p:nvPr/>
        </p:nvSpPr>
        <p:spPr>
          <a:xfrm flipH="1">
            <a:off x="2079150" y="4348600"/>
            <a:ext cx="1580400" cy="208500"/>
          </a:xfrm>
          <a:prstGeom prst="curvedUpArrow">
            <a:avLst>
              <a:gd fmla="val 0" name="adj1"/>
              <a:gd fmla="val 58538" name="adj2"/>
              <a:gd fmla="val 25000"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02" name="Google Shape;40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54"/>
          <p:cNvSpPr/>
          <p:nvPr/>
        </p:nvSpPr>
        <p:spPr>
          <a:xfrm>
            <a:off x="5911000" y="1958700"/>
            <a:ext cx="2259000" cy="2292900"/>
          </a:xfrm>
          <a:prstGeom prst="rect">
            <a:avLst/>
          </a:prstGeom>
          <a:solidFill>
            <a:srgbClr val="9E9E9E">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04" name="Google Shape;404;p54"/>
          <p:cNvSpPr/>
          <p:nvPr/>
        </p:nvSpPr>
        <p:spPr>
          <a:xfrm>
            <a:off x="5310450" y="4413750"/>
            <a:ext cx="1580400" cy="208500"/>
          </a:xfrm>
          <a:prstGeom prst="curvedUpArrow">
            <a:avLst>
              <a:gd fmla="val 12596" name="adj1"/>
              <a:gd fmla="val 50000" name="adj2"/>
              <a:gd fmla="val 25000"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grpSp>
        <p:nvGrpSpPr>
          <p:cNvPr id="405" name="Google Shape;405;p54"/>
          <p:cNvGrpSpPr/>
          <p:nvPr/>
        </p:nvGrpSpPr>
        <p:grpSpPr>
          <a:xfrm>
            <a:off x="1433075" y="4484100"/>
            <a:ext cx="319250" cy="67800"/>
            <a:chOff x="4624800" y="4418950"/>
            <a:chExt cx="319250" cy="67800"/>
          </a:xfrm>
        </p:grpSpPr>
        <p:sp>
          <p:nvSpPr>
            <p:cNvPr id="406" name="Google Shape;406;p54"/>
            <p:cNvSpPr/>
            <p:nvPr/>
          </p:nvSpPr>
          <p:spPr>
            <a:xfrm>
              <a:off x="4624800" y="44189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07" name="Google Shape;407;p54"/>
            <p:cNvSpPr/>
            <p:nvPr/>
          </p:nvSpPr>
          <p:spPr>
            <a:xfrm>
              <a:off x="4748125" y="44189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08" name="Google Shape;408;p54"/>
            <p:cNvSpPr/>
            <p:nvPr/>
          </p:nvSpPr>
          <p:spPr>
            <a:xfrm>
              <a:off x="4871450" y="44189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grpSp>
      <p:sp>
        <p:nvSpPr>
          <p:cNvPr id="409" name="Google Shape;409;p54"/>
          <p:cNvSpPr/>
          <p:nvPr/>
        </p:nvSpPr>
        <p:spPr>
          <a:xfrm flipH="1" rot="10798695">
            <a:off x="5397495" y="1633001"/>
            <a:ext cx="1580400" cy="208500"/>
          </a:xfrm>
          <a:prstGeom prst="curvedUpArrow">
            <a:avLst>
              <a:gd fmla="val 12596" name="adj1"/>
              <a:gd fmla="val 50000" name="adj2"/>
              <a:gd fmla="val 25000"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10" name="Google Shape;410;p54"/>
          <p:cNvSpPr/>
          <p:nvPr/>
        </p:nvSpPr>
        <p:spPr>
          <a:xfrm>
            <a:off x="4711800" y="163820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11" name="Google Shape;411;p54"/>
          <p:cNvSpPr/>
          <p:nvPr/>
        </p:nvSpPr>
        <p:spPr>
          <a:xfrm>
            <a:off x="4835125" y="163820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12" name="Google Shape;412;p54"/>
          <p:cNvSpPr/>
          <p:nvPr/>
        </p:nvSpPr>
        <p:spPr>
          <a:xfrm>
            <a:off x="4958450" y="163820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13" name="Google Shape;413;p54"/>
          <p:cNvSpPr/>
          <p:nvPr/>
        </p:nvSpPr>
        <p:spPr>
          <a:xfrm flipH="1" rot="10798695">
            <a:off x="2240195" y="1632701"/>
            <a:ext cx="1580400" cy="208500"/>
          </a:xfrm>
          <a:prstGeom prst="curvedUpArrow">
            <a:avLst>
              <a:gd fmla="val 12596" name="adj1"/>
              <a:gd fmla="val 50000" name="adj2"/>
              <a:gd fmla="val 25000"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14" name="Google Shape;414;p54"/>
          <p:cNvSpPr txBox="1"/>
          <p:nvPr/>
        </p:nvSpPr>
        <p:spPr>
          <a:xfrm>
            <a:off x="69250" y="1464350"/>
            <a:ext cx="969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Before</a:t>
            </a:r>
            <a:endParaRPr sz="1500">
              <a:solidFill>
                <a:schemeClr val="dk1"/>
              </a:solidFill>
            </a:endParaRPr>
          </a:p>
        </p:txBody>
      </p:sp>
      <p:sp>
        <p:nvSpPr>
          <p:cNvPr id="415" name="Google Shape;415;p54"/>
          <p:cNvSpPr txBox="1"/>
          <p:nvPr/>
        </p:nvSpPr>
        <p:spPr>
          <a:xfrm>
            <a:off x="240550" y="4310250"/>
            <a:ext cx="626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After</a:t>
            </a:r>
            <a:endParaRPr sz="1500">
              <a:solidFill>
                <a:schemeClr val="dk1"/>
              </a:solidFill>
            </a:endParaRPr>
          </a:p>
        </p:txBody>
      </p:sp>
      <p:grpSp>
        <p:nvGrpSpPr>
          <p:cNvPr id="416" name="Google Shape;416;p54"/>
          <p:cNvGrpSpPr/>
          <p:nvPr/>
        </p:nvGrpSpPr>
        <p:grpSpPr>
          <a:xfrm>
            <a:off x="7333900" y="4484100"/>
            <a:ext cx="319250" cy="67800"/>
            <a:chOff x="4624800" y="4418950"/>
            <a:chExt cx="319250" cy="67800"/>
          </a:xfrm>
        </p:grpSpPr>
        <p:sp>
          <p:nvSpPr>
            <p:cNvPr id="417" name="Google Shape;417;p54"/>
            <p:cNvSpPr/>
            <p:nvPr/>
          </p:nvSpPr>
          <p:spPr>
            <a:xfrm>
              <a:off x="4624800" y="44189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18" name="Google Shape;418;p54"/>
            <p:cNvSpPr/>
            <p:nvPr/>
          </p:nvSpPr>
          <p:spPr>
            <a:xfrm>
              <a:off x="4748125" y="44189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19" name="Google Shape;419;p54"/>
            <p:cNvSpPr/>
            <p:nvPr/>
          </p:nvSpPr>
          <p:spPr>
            <a:xfrm>
              <a:off x="4871450" y="4418950"/>
              <a:ext cx="72600" cy="678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5"/>
          <p:cNvPicPr preferRelativeResize="0"/>
          <p:nvPr/>
        </p:nvPicPr>
        <p:blipFill>
          <a:blip r:embed="rId3">
            <a:alphaModFix/>
          </a:blip>
          <a:stretch>
            <a:fillRect/>
          </a:stretch>
        </p:blipFill>
        <p:spPr>
          <a:xfrm>
            <a:off x="1216675" y="3235425"/>
            <a:ext cx="6710600" cy="1677644"/>
          </a:xfrm>
          <a:prstGeom prst="rect">
            <a:avLst/>
          </a:prstGeom>
          <a:noFill/>
          <a:ln>
            <a:noFill/>
          </a:ln>
        </p:spPr>
      </p:pic>
      <p:sp>
        <p:nvSpPr>
          <p:cNvPr id="425" name="Google Shape;42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55"/>
          <p:cNvSpPr txBox="1"/>
          <p:nvPr/>
        </p:nvSpPr>
        <p:spPr>
          <a:xfrm>
            <a:off x="541125" y="517950"/>
            <a:ext cx="6370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Hepta Slab Medium"/>
                <a:ea typeface="Hepta Slab Medium"/>
                <a:cs typeface="Hepta Slab Medium"/>
                <a:sym typeface="Hepta Slab Medium"/>
              </a:rPr>
              <a:t>Qualitative Results</a:t>
            </a:r>
            <a:endParaRPr sz="2200">
              <a:solidFill>
                <a:schemeClr val="dk1"/>
              </a:solidFill>
              <a:latin typeface="Hepta Slab Medium"/>
              <a:ea typeface="Hepta Slab Medium"/>
              <a:cs typeface="Hepta Slab Medium"/>
              <a:sym typeface="Hepta Slab Medium"/>
            </a:endParaRPr>
          </a:p>
        </p:txBody>
      </p:sp>
      <p:sp>
        <p:nvSpPr>
          <p:cNvPr id="427" name="Google Shape;427;p55"/>
          <p:cNvSpPr txBox="1"/>
          <p:nvPr/>
        </p:nvSpPr>
        <p:spPr>
          <a:xfrm>
            <a:off x="424225" y="2773500"/>
            <a:ext cx="8303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a vast desert landscape with rolling sand dunes, scattered dry </a:t>
            </a:r>
            <a:r>
              <a:rPr lang="en" sz="1100">
                <a:solidFill>
                  <a:schemeClr val="dk1"/>
                </a:solidFill>
              </a:rPr>
              <a:t>vegetation</a:t>
            </a:r>
            <a:r>
              <a:rPr lang="en" sz="1100">
                <a:solidFill>
                  <a:schemeClr val="dk1"/>
                </a:solidFill>
              </a:rPr>
              <a:t>; </a:t>
            </a:r>
            <a:r>
              <a:rPr lang="en" sz="1100">
                <a:solidFill>
                  <a:schemeClr val="dk1"/>
                </a:solidFill>
              </a:rPr>
              <a:t>a vast corn field stretching to the horizon, golden stalks swaying in the breeze</a:t>
            </a:r>
            <a:endParaRPr sz="1100">
              <a:solidFill>
                <a:schemeClr val="dk1"/>
              </a:solidFill>
            </a:endParaRPr>
          </a:p>
        </p:txBody>
      </p:sp>
      <p:pic>
        <p:nvPicPr>
          <p:cNvPr id="428" name="Google Shape;428;p55"/>
          <p:cNvPicPr preferRelativeResize="0"/>
          <p:nvPr/>
        </p:nvPicPr>
        <p:blipFill>
          <a:blip r:embed="rId4">
            <a:alphaModFix/>
          </a:blip>
          <a:stretch>
            <a:fillRect/>
          </a:stretch>
        </p:blipFill>
        <p:spPr>
          <a:xfrm>
            <a:off x="1216675" y="1138100"/>
            <a:ext cx="6710600" cy="1677650"/>
          </a:xfrm>
          <a:prstGeom prst="rect">
            <a:avLst/>
          </a:prstGeom>
          <a:noFill/>
          <a:ln>
            <a:noFill/>
          </a:ln>
        </p:spPr>
      </p:pic>
      <p:sp>
        <p:nvSpPr>
          <p:cNvPr id="429" name="Google Shape;429;p55"/>
          <p:cNvSpPr txBox="1"/>
          <p:nvPr/>
        </p:nvSpPr>
        <p:spPr>
          <a:xfrm>
            <a:off x="4935775" y="722600"/>
            <a:ext cx="50556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Barlow Light"/>
              <a:buChar char="●"/>
            </a:pPr>
            <a:r>
              <a:rPr lang="en" sz="1500">
                <a:solidFill>
                  <a:schemeClr val="dk1"/>
                </a:solidFill>
                <a:latin typeface="Barlow Light"/>
                <a:ea typeface="Barlow Light"/>
                <a:cs typeface="Barlow Light"/>
                <a:sym typeface="Barlow Light"/>
              </a:rPr>
              <a:t>Better region mask following &amp; blending</a:t>
            </a:r>
            <a:endParaRPr sz="1500">
              <a:solidFill>
                <a:schemeClr val="dk1"/>
              </a:solidFill>
              <a:latin typeface="Barlow Light"/>
              <a:ea typeface="Barlow Light"/>
              <a:cs typeface="Barlow Light"/>
              <a:sym typeface="Barlow Light"/>
            </a:endParaRPr>
          </a:p>
        </p:txBody>
      </p:sp>
      <p:pic>
        <p:nvPicPr>
          <p:cNvPr id="430" name="Google Shape;430;p55" title="polygon.png"/>
          <p:cNvPicPr preferRelativeResize="0"/>
          <p:nvPr/>
        </p:nvPicPr>
        <p:blipFill>
          <a:blip r:embed="rId5">
            <a:alphaModFix/>
          </a:blip>
          <a:stretch>
            <a:fillRect/>
          </a:stretch>
        </p:blipFill>
        <p:spPr>
          <a:xfrm>
            <a:off x="6558000" y="0"/>
            <a:ext cx="2585999" cy="646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